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3"/>
  </p:notesMasterIdLst>
  <p:sldIdLst>
    <p:sldId id="270" r:id="rId6"/>
    <p:sldId id="279" r:id="rId7"/>
    <p:sldId id="280" r:id="rId8"/>
    <p:sldId id="277" r:id="rId9"/>
    <p:sldId id="281" r:id="rId10"/>
    <p:sldId id="283" r:id="rId11"/>
    <p:sldId id="27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F02CEA0-AF9B-4B67-9B9E-7583A100A414}">
          <p14:sldIdLst>
            <p14:sldId id="270"/>
            <p14:sldId id="279"/>
            <p14:sldId id="280"/>
            <p14:sldId id="277"/>
            <p14:sldId id="281"/>
            <p14:sldId id="283"/>
            <p14:sldId id="27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3D68"/>
    <a:srgbClr val="7E38AB"/>
    <a:srgbClr val="792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5BC46A-70F1-4BE5-AE55-0DF560D93C03}" v="1" dt="2022-02-23T18:40:52.7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07" autoAdjust="0"/>
    <p:restoredTop sz="94660"/>
  </p:normalViewPr>
  <p:slideViewPr>
    <p:cSldViewPr>
      <p:cViewPr varScale="1">
        <p:scale>
          <a:sx n="63" d="100"/>
          <a:sy n="63" d="100"/>
        </p:scale>
        <p:origin x="520" y="6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JP"/>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DA3E1-ED44-FD46-B5D3-0781C50BD094}" type="datetimeFigureOut">
              <a:rPr lang="en-JP" smtClean="0"/>
              <a:t>09/23/2022</a:t>
            </a:fld>
            <a:endParaRPr lang="en-JP"/>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JP"/>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JP"/>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49A63A-60AC-EC42-BC1F-573010B4D2EC}" type="slidenum">
              <a:rPr lang="en-JP" smtClean="0"/>
              <a:t>‹#›</a:t>
            </a:fld>
            <a:endParaRPr lang="en-JP"/>
          </a:p>
        </p:txBody>
      </p:sp>
    </p:spTree>
    <p:extLst>
      <p:ext uri="{BB962C8B-B14F-4D97-AF65-F5344CB8AC3E}">
        <p14:creationId xmlns:p14="http://schemas.microsoft.com/office/powerpoint/2010/main" val="1228761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dirty="0"/>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dirty="0"/>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extLst>
      <p:ext uri="{BB962C8B-B14F-4D97-AF65-F5344CB8AC3E}">
        <p14:creationId xmlns:p14="http://schemas.microsoft.com/office/powerpoint/2010/main" val="4009805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dirty="0"/>
          </a:p>
        </p:txBody>
      </p:sp>
    </p:spTree>
    <p:extLst>
      <p:ext uri="{BB962C8B-B14F-4D97-AF65-F5344CB8AC3E}">
        <p14:creationId xmlns:p14="http://schemas.microsoft.com/office/powerpoint/2010/main" val="2009917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dirty="0"/>
          </a:p>
        </p:txBody>
      </p:sp>
    </p:spTree>
    <p:extLst>
      <p:ext uri="{BB962C8B-B14F-4D97-AF65-F5344CB8AC3E}">
        <p14:creationId xmlns:p14="http://schemas.microsoft.com/office/powerpoint/2010/main" val="2209495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dirty="0"/>
          </a:p>
        </p:txBody>
      </p:sp>
    </p:spTree>
    <p:extLst>
      <p:ext uri="{BB962C8B-B14F-4D97-AF65-F5344CB8AC3E}">
        <p14:creationId xmlns:p14="http://schemas.microsoft.com/office/powerpoint/2010/main" val="3894999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dirty="0"/>
          </a:p>
        </p:txBody>
      </p:sp>
    </p:spTree>
    <p:extLst>
      <p:ext uri="{BB962C8B-B14F-4D97-AF65-F5344CB8AC3E}">
        <p14:creationId xmlns:p14="http://schemas.microsoft.com/office/powerpoint/2010/main" val="3021679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dirty="0"/>
          </a:p>
        </p:txBody>
      </p:sp>
    </p:spTree>
    <p:extLst>
      <p:ext uri="{BB962C8B-B14F-4D97-AF65-F5344CB8AC3E}">
        <p14:creationId xmlns:p14="http://schemas.microsoft.com/office/powerpoint/2010/main" val="28922834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dirty="0"/>
          </a:p>
        </p:txBody>
      </p:sp>
    </p:spTree>
    <p:extLst>
      <p:ext uri="{BB962C8B-B14F-4D97-AF65-F5344CB8AC3E}">
        <p14:creationId xmlns:p14="http://schemas.microsoft.com/office/powerpoint/2010/main" val="2534490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dirty="0"/>
          </a:p>
        </p:txBody>
      </p:sp>
    </p:spTree>
    <p:extLst>
      <p:ext uri="{BB962C8B-B14F-4D97-AF65-F5344CB8AC3E}">
        <p14:creationId xmlns:p14="http://schemas.microsoft.com/office/powerpoint/2010/main" val="757028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dirty="0"/>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extLst>
      <p:ext uri="{BB962C8B-B14F-4D97-AF65-F5344CB8AC3E}">
        <p14:creationId xmlns:p14="http://schemas.microsoft.com/office/powerpoint/2010/main" val="6512066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dirty="0"/>
          </a:p>
        </p:txBody>
      </p:sp>
    </p:spTree>
    <p:extLst>
      <p:ext uri="{BB962C8B-B14F-4D97-AF65-F5344CB8AC3E}">
        <p14:creationId xmlns:p14="http://schemas.microsoft.com/office/powerpoint/2010/main" val="1223569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dirty="0"/>
          </a:p>
        </p:txBody>
      </p:sp>
    </p:spTree>
    <p:extLst>
      <p:ext uri="{BB962C8B-B14F-4D97-AF65-F5344CB8AC3E}">
        <p14:creationId xmlns:p14="http://schemas.microsoft.com/office/powerpoint/2010/main" val="2021816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dirty="0"/>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9/23/2022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9/23/2022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dirty="0"/>
          </a:p>
        </p:txBody>
      </p:sp>
    </p:spTree>
    <p:extLst>
      <p:ext uri="{BB962C8B-B14F-4D97-AF65-F5344CB8AC3E}">
        <p14:creationId xmlns:p14="http://schemas.microsoft.com/office/powerpoint/2010/main" val="1843411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g"/><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663952" y="4077072"/>
            <a:ext cx="5112568" cy="1446550"/>
          </a:xfrm>
          <a:prstGeom prst="rect">
            <a:avLst/>
          </a:prstGeom>
          <a:noFill/>
        </p:spPr>
        <p:txBody>
          <a:bodyPr wrap="square" rtlCol="0">
            <a:spAutoFit/>
          </a:bodyPr>
          <a:lstStyle/>
          <a:p>
            <a:r>
              <a:rPr lang="en-US" sz="4400" dirty="0">
                <a:solidFill>
                  <a:srgbClr val="792989"/>
                </a:solidFill>
                <a:latin typeface="+mj-lt"/>
              </a:rPr>
              <a:t>Training Evaluation Guide</a:t>
            </a:r>
          </a:p>
        </p:txBody>
      </p:sp>
    </p:spTree>
    <p:extLst>
      <p:ext uri="{BB962C8B-B14F-4D97-AF65-F5344CB8AC3E}">
        <p14:creationId xmlns:p14="http://schemas.microsoft.com/office/powerpoint/2010/main" val="3400617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Document control</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1D96FC53-EA0A-48AC-90C6-9345E65051AB}"/>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graphicFrame>
        <p:nvGraphicFramePr>
          <p:cNvPr id="6" name="Table 5">
            <a:extLst>
              <a:ext uri="{FF2B5EF4-FFF2-40B4-BE49-F238E27FC236}">
                <a16:creationId xmlns:a16="http://schemas.microsoft.com/office/drawing/2014/main" id="{1458ADCA-63BA-4FD1-9247-FCF15E2DF119}"/>
              </a:ext>
            </a:extLst>
          </p:cNvPr>
          <p:cNvGraphicFramePr>
            <a:graphicFrameLocks noGrp="1"/>
          </p:cNvGraphicFramePr>
          <p:nvPr>
            <p:extLst>
              <p:ext uri="{D42A27DB-BD31-4B8C-83A1-F6EECF244321}">
                <p14:modId xmlns:p14="http://schemas.microsoft.com/office/powerpoint/2010/main" val="1315456337"/>
              </p:ext>
            </p:extLst>
          </p:nvPr>
        </p:nvGraphicFramePr>
        <p:xfrm>
          <a:off x="433137" y="1645443"/>
          <a:ext cx="11436844" cy="3567114"/>
        </p:xfrm>
        <a:graphic>
          <a:graphicData uri="http://schemas.openxmlformats.org/drawingml/2006/table">
            <a:tbl>
              <a:tblPr/>
              <a:tblGrid>
                <a:gridCol w="2697905">
                  <a:extLst>
                    <a:ext uri="{9D8B030D-6E8A-4147-A177-3AD203B41FA5}">
                      <a16:colId xmlns:a16="http://schemas.microsoft.com/office/drawing/2014/main" val="20000"/>
                    </a:ext>
                  </a:extLst>
                </a:gridCol>
                <a:gridCol w="8738939">
                  <a:extLst>
                    <a:ext uri="{9D8B030D-6E8A-4147-A177-3AD203B41FA5}">
                      <a16:colId xmlns:a16="http://schemas.microsoft.com/office/drawing/2014/main" val="20001"/>
                    </a:ext>
                  </a:extLst>
                </a:gridCol>
              </a:tblGrid>
              <a:tr h="39634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b="1" kern="0" dirty="0">
                          <a:solidFill>
                            <a:schemeClr val="bg1"/>
                          </a:solidFill>
                          <a:latin typeface="+mn-lt"/>
                          <a:ea typeface="+mn-ea"/>
                          <a:cs typeface="+mn-cs"/>
                        </a:rPr>
                        <a:t>Programme/Project</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kern="0" dirty="0">
                          <a:solidFill>
                            <a:schemeClr val="dk1"/>
                          </a:solidFill>
                          <a:latin typeface="+mn-lt"/>
                          <a:ea typeface="+mn-ea"/>
                          <a:cs typeface="+mn-cs"/>
                        </a:rPr>
                        <a:t>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9634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b="1" kern="0" dirty="0">
                          <a:solidFill>
                            <a:schemeClr val="bg1"/>
                          </a:solidFill>
                          <a:latin typeface="+mn-lt"/>
                          <a:ea typeface="+mn-ea"/>
                          <a:cs typeface="+mn-cs"/>
                        </a:rPr>
                        <a:t>Project</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kern="0" dirty="0">
                          <a:solidFill>
                            <a:schemeClr val="dk1"/>
                          </a:solidFill>
                          <a:latin typeface="+mn-lt"/>
                          <a:ea typeface="+mn-ea"/>
                          <a:cs typeface="+mn-cs"/>
                        </a:rPr>
                        <a:t>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9634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b="1" kern="0" dirty="0">
                          <a:solidFill>
                            <a:schemeClr val="bg1"/>
                          </a:solidFill>
                          <a:latin typeface="+mn-lt"/>
                          <a:ea typeface="+mn-ea"/>
                          <a:cs typeface="+mn-cs"/>
                        </a:rPr>
                        <a:t>File name</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kern="0" dirty="0">
                          <a:solidFill>
                            <a:schemeClr val="dk1"/>
                          </a:solidFill>
                          <a:latin typeface="+mn-lt"/>
                          <a:ea typeface="+mn-ea"/>
                          <a:cs typeface="+mn-cs"/>
                        </a:rPr>
                        <a:t> Training Evaluation Guide</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9634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b="1" kern="0" dirty="0">
                          <a:solidFill>
                            <a:schemeClr val="bg1"/>
                          </a:solidFill>
                          <a:latin typeface="+mn-lt"/>
                          <a:ea typeface="+mn-ea"/>
                          <a:cs typeface="+mn-cs"/>
                        </a:rPr>
                        <a:t>File location</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kern="0" dirty="0">
                          <a:solidFill>
                            <a:schemeClr val="dk1"/>
                          </a:solidFill>
                          <a:latin typeface="+mn-lt"/>
                          <a:ea typeface="+mn-ea"/>
                          <a:cs typeface="+mn-cs"/>
                        </a:rPr>
                        <a:t>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9634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b="1" kern="0" dirty="0">
                          <a:solidFill>
                            <a:schemeClr val="bg1"/>
                          </a:solidFill>
                          <a:latin typeface="+mn-lt"/>
                          <a:ea typeface="+mn-ea"/>
                          <a:cs typeface="+mn-cs"/>
                        </a:rPr>
                        <a:t>Version No</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kern="0" dirty="0">
                          <a:solidFill>
                            <a:schemeClr val="dk1"/>
                          </a:solidFill>
                          <a:latin typeface="+mn-lt"/>
                          <a:ea typeface="+mn-ea"/>
                          <a:cs typeface="+mn-cs"/>
                        </a:rPr>
                        <a:t> 0.1</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9634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b="1" kern="0" dirty="0">
                          <a:solidFill>
                            <a:schemeClr val="bg1"/>
                          </a:solidFill>
                          <a:latin typeface="+mn-lt"/>
                          <a:ea typeface="+mn-ea"/>
                          <a:cs typeface="+mn-cs"/>
                        </a:rPr>
                        <a:t>Status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kern="0" dirty="0">
                          <a:solidFill>
                            <a:schemeClr val="dk1"/>
                          </a:solidFill>
                          <a:latin typeface="+mn-lt"/>
                          <a:ea typeface="+mn-ea"/>
                          <a:cs typeface="+mn-cs"/>
                        </a:rPr>
                        <a:t>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9634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b="1" kern="0" dirty="0">
                          <a:solidFill>
                            <a:schemeClr val="bg1"/>
                          </a:solidFill>
                          <a:latin typeface="+mn-lt"/>
                          <a:ea typeface="+mn-ea"/>
                          <a:cs typeface="+mn-cs"/>
                        </a:rPr>
                        <a:t>Authors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kern="0" dirty="0">
                          <a:solidFill>
                            <a:schemeClr val="dk1"/>
                          </a:solidFill>
                          <a:latin typeface="+mn-lt"/>
                          <a:ea typeface="+mn-ea"/>
                          <a:cs typeface="+mn-cs"/>
                        </a:rPr>
                        <a:t>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9634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b="1" kern="0" dirty="0">
                          <a:solidFill>
                            <a:schemeClr val="bg1"/>
                          </a:solidFill>
                          <a:latin typeface="+mn-lt"/>
                          <a:ea typeface="+mn-ea"/>
                          <a:cs typeface="+mn-cs"/>
                        </a:rPr>
                        <a:t>Date created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kern="0" dirty="0">
                          <a:solidFill>
                            <a:schemeClr val="dk1"/>
                          </a:solidFill>
                          <a:latin typeface="+mn-lt"/>
                          <a:ea typeface="+mn-ea"/>
                          <a:cs typeface="+mn-cs"/>
                        </a:rPr>
                        <a:t>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39634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b="1" kern="0" dirty="0">
                          <a:solidFill>
                            <a:schemeClr val="bg1"/>
                          </a:solidFill>
                          <a:latin typeface="+mn-lt"/>
                          <a:ea typeface="+mn-ea"/>
                          <a:cs typeface="+mn-cs"/>
                        </a:rPr>
                        <a:t>Date last amended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fontAlgn="t" latinLnBrk="0" hangingPunct="1">
                        <a:lnSpc>
                          <a:spcPct val="90000"/>
                        </a:lnSpc>
                        <a:spcBef>
                          <a:spcPts val="500"/>
                        </a:spcBef>
                        <a:buClr>
                          <a:schemeClr val="tx1"/>
                        </a:buClr>
                        <a:buSzPct val="70000"/>
                        <a:buFont typeface="Arial"/>
                        <a:buNone/>
                        <a:defRPr/>
                      </a:pPr>
                      <a:r>
                        <a:rPr lang="en-GB" sz="1200" kern="0" dirty="0">
                          <a:solidFill>
                            <a:schemeClr val="dk1"/>
                          </a:solidFill>
                          <a:latin typeface="+mn-lt"/>
                          <a:ea typeface="+mn-ea"/>
                          <a:cs typeface="+mn-cs"/>
                        </a:rPr>
                        <a:t>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
        <p:nvSpPr>
          <p:cNvPr id="7" name="Footer Placeholder 2">
            <a:extLst>
              <a:ext uri="{FF2B5EF4-FFF2-40B4-BE49-F238E27FC236}">
                <a16:creationId xmlns:a16="http://schemas.microsoft.com/office/drawing/2014/main" id="{D0FBFA94-053B-4EBD-851F-DD77310CE264}"/>
              </a:ext>
            </a:extLst>
          </p:cNvPr>
          <p:cNvSpPr txBox="1">
            <a:spLocks/>
          </p:cNvSpPr>
          <p:nvPr/>
        </p:nvSpPr>
        <p:spPr>
          <a:xfrm>
            <a:off x="0" y="6356350"/>
            <a:ext cx="33432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dirty="0"/>
              <a:t>[Program Name] Version:  Created By: </a:t>
            </a:r>
            <a:endParaRPr lang="en-US" dirty="0"/>
          </a:p>
        </p:txBody>
      </p:sp>
    </p:spTree>
    <p:extLst>
      <p:ext uri="{BB962C8B-B14F-4D97-AF65-F5344CB8AC3E}">
        <p14:creationId xmlns:p14="http://schemas.microsoft.com/office/powerpoint/2010/main" val="860129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About this tool</a:t>
            </a:r>
            <a:endParaRPr lang="en-JP" sz="4400" dirty="0">
              <a:solidFill>
                <a:srgbClr val="7E38AB"/>
              </a:solidFill>
              <a:latin typeface="+mj-lt"/>
            </a:endParaRPr>
          </a:p>
        </p:txBody>
      </p:sp>
      <p:graphicFrame>
        <p:nvGraphicFramePr>
          <p:cNvPr id="5" name="Table 6">
            <a:extLst>
              <a:ext uri="{FF2B5EF4-FFF2-40B4-BE49-F238E27FC236}">
                <a16:creationId xmlns:a16="http://schemas.microsoft.com/office/drawing/2014/main" id="{10CECCA2-0881-4F21-B1FF-F0A8FD8CC92A}"/>
              </a:ext>
            </a:extLst>
          </p:cNvPr>
          <p:cNvGraphicFramePr>
            <a:graphicFrameLocks/>
          </p:cNvGraphicFramePr>
          <p:nvPr>
            <p:extLst>
              <p:ext uri="{D42A27DB-BD31-4B8C-83A1-F6EECF244321}">
                <p14:modId xmlns:p14="http://schemas.microsoft.com/office/powerpoint/2010/main" val="1784110656"/>
              </p:ext>
            </p:extLst>
          </p:nvPr>
        </p:nvGraphicFramePr>
        <p:xfrm>
          <a:off x="479376" y="1772816"/>
          <a:ext cx="11305256" cy="2723248"/>
        </p:xfrm>
        <a:graphic>
          <a:graphicData uri="http://schemas.openxmlformats.org/drawingml/2006/table">
            <a:tbl>
              <a:tblPr firstRow="1" bandRow="1"/>
              <a:tblGrid>
                <a:gridCol w="11305256">
                  <a:extLst>
                    <a:ext uri="{9D8B030D-6E8A-4147-A177-3AD203B41FA5}">
                      <a16:colId xmlns:a16="http://schemas.microsoft.com/office/drawing/2014/main" val="1865797934"/>
                    </a:ext>
                  </a:extLst>
                </a:gridCol>
              </a:tblGrid>
              <a:tr h="29883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latinLnBrk="0" hangingPunct="1">
                        <a:lnSpc>
                          <a:spcPct val="90000"/>
                        </a:lnSpc>
                        <a:spcBef>
                          <a:spcPts val="500"/>
                        </a:spcBef>
                        <a:buClr>
                          <a:schemeClr val="tx1"/>
                        </a:buClr>
                        <a:buSzPct val="70000"/>
                        <a:buFont typeface="Arial"/>
                        <a:buNone/>
                        <a:defRPr/>
                      </a:pPr>
                      <a:r>
                        <a:rPr lang="en-JM" sz="1400" b="1" kern="0" dirty="0">
                          <a:solidFill>
                            <a:schemeClr val="bg1"/>
                          </a:solidFill>
                          <a:latin typeface="+mn-lt"/>
                          <a:ea typeface="+mn-ea"/>
                          <a:cs typeface="+mn-cs"/>
                        </a:rPr>
                        <a:t>Purpose of this guide</a:t>
                      </a:r>
                      <a:endParaRPr lang="en-US" sz="1400" b="1" kern="0" dirty="0">
                        <a:solidFill>
                          <a:schemeClr val="bg1"/>
                        </a:solidFill>
                        <a:latin typeface="+mn-lt"/>
                        <a:ea typeface="+mn-ea"/>
                        <a:cs typeface="+mn-cs"/>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559039689"/>
                  </a:ext>
                </a:extLst>
              </a:tr>
              <a:tr h="63727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latinLnBrk="0" hangingPunct="1">
                        <a:lnSpc>
                          <a:spcPct val="90000"/>
                        </a:lnSpc>
                        <a:spcBef>
                          <a:spcPts val="500"/>
                        </a:spcBef>
                        <a:buClr>
                          <a:schemeClr val="tx1"/>
                        </a:buClr>
                        <a:buSzPct val="70000"/>
                        <a:buFont typeface="Arial"/>
                        <a:buNone/>
                        <a:defRPr/>
                      </a:pPr>
                      <a:r>
                        <a:rPr lang="en-JM" sz="1200" kern="0" dirty="0">
                          <a:solidFill>
                            <a:schemeClr val="dk1"/>
                          </a:solidFill>
                          <a:latin typeface="+mn-lt"/>
                          <a:ea typeface="+mn-ea"/>
                          <a:cs typeface="+mn-cs"/>
                        </a:rPr>
                        <a:t>The guide provides an overview of how to assess the effectiveness of training. It provides information on the industry standard for evaluating learning and other mechanisms for assessing the learning.</a:t>
                      </a:r>
                      <a:endParaRPr lang="en-US" sz="1200" kern="0" dirty="0">
                        <a:solidFill>
                          <a:schemeClr val="dk1"/>
                        </a:solidFill>
                        <a:latin typeface="+mn-lt"/>
                        <a:ea typeface="+mn-ea"/>
                        <a:cs typeface="+mn-cs"/>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75767032"/>
                  </a:ext>
                </a:extLst>
              </a:tr>
              <a:tr h="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latinLnBrk="0" hangingPunct="1">
                        <a:lnSpc>
                          <a:spcPct val="90000"/>
                        </a:lnSpc>
                        <a:spcBef>
                          <a:spcPts val="500"/>
                        </a:spcBef>
                        <a:buClr>
                          <a:schemeClr val="tx1"/>
                        </a:buClr>
                        <a:buSzPct val="70000"/>
                        <a:buFont typeface="Arial"/>
                        <a:buNone/>
                        <a:defRPr/>
                      </a:pPr>
                      <a:r>
                        <a:rPr lang="en-JM" sz="1400" b="1" kern="0" dirty="0">
                          <a:solidFill>
                            <a:schemeClr val="bg1"/>
                          </a:solidFill>
                          <a:latin typeface="+mn-lt"/>
                          <a:ea typeface="+mn-ea"/>
                          <a:cs typeface="+mn-cs"/>
                        </a:rPr>
                        <a:t>How to use this guide</a:t>
                      </a: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673399281"/>
                  </a:ext>
                </a:extLst>
              </a:tr>
              <a:tr h="37084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latinLnBrk="0" hangingPunct="1">
                        <a:lnSpc>
                          <a:spcPct val="90000"/>
                        </a:lnSpc>
                        <a:spcBef>
                          <a:spcPts val="500"/>
                        </a:spcBef>
                        <a:buClr>
                          <a:schemeClr val="tx1"/>
                        </a:buClr>
                        <a:buSzPct val="70000"/>
                        <a:buFont typeface="Arial"/>
                        <a:buNone/>
                        <a:defRPr/>
                      </a:pPr>
                      <a:r>
                        <a:rPr lang="en-JM" sz="1200" kern="0" dirty="0">
                          <a:solidFill>
                            <a:schemeClr val="dk1"/>
                          </a:solidFill>
                          <a:latin typeface="+mn-lt"/>
                          <a:ea typeface="+mn-ea"/>
                          <a:cs typeface="+mn-cs"/>
                        </a:rPr>
                        <a:t>Use this enabler as a reference guide to determine what approach will be taken to evaluate learning and how to develop this approach </a:t>
                      </a:r>
                    </a:p>
                    <a:p>
                      <a:pPr marL="0" lvl="2" indent="0" algn="l" defTabSz="914400" rtl="0" eaLnBrk="1" latinLnBrk="0" hangingPunct="1">
                        <a:lnSpc>
                          <a:spcPct val="90000"/>
                        </a:lnSpc>
                        <a:spcBef>
                          <a:spcPts val="500"/>
                        </a:spcBef>
                        <a:buClr>
                          <a:schemeClr val="tx1"/>
                        </a:buClr>
                        <a:buSzPct val="70000"/>
                        <a:buFont typeface="Arial"/>
                        <a:buNone/>
                        <a:defRPr/>
                      </a:pPr>
                      <a:endParaRPr lang="en-US" sz="1200" kern="0" dirty="0">
                        <a:solidFill>
                          <a:schemeClr val="dk1"/>
                        </a:solidFill>
                        <a:latin typeface="+mn-lt"/>
                        <a:ea typeface="+mn-ea"/>
                        <a:cs typeface="+mn-cs"/>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9945365"/>
                  </a:ext>
                </a:extLst>
              </a:tr>
              <a:tr h="37084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latinLnBrk="0" hangingPunct="1">
                        <a:lnSpc>
                          <a:spcPct val="90000"/>
                        </a:lnSpc>
                        <a:spcBef>
                          <a:spcPts val="500"/>
                        </a:spcBef>
                        <a:buClr>
                          <a:schemeClr val="tx1"/>
                        </a:buClr>
                        <a:buSzPct val="70000"/>
                        <a:buFont typeface="Arial"/>
                        <a:buNone/>
                        <a:defRPr/>
                      </a:pPr>
                      <a:r>
                        <a:rPr lang="en-JM" sz="1400" b="1" kern="0" dirty="0">
                          <a:solidFill>
                            <a:schemeClr val="bg1"/>
                          </a:solidFill>
                          <a:latin typeface="+mn-lt"/>
                          <a:ea typeface="+mn-ea"/>
                          <a:cs typeface="+mn-cs"/>
                        </a:rPr>
                        <a:t>When to use this guide</a:t>
                      </a: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559962004"/>
                  </a:ext>
                </a:extLst>
              </a:tr>
              <a:tr h="37084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2" indent="0" algn="l" defTabSz="914400" rtl="0" eaLnBrk="1" latinLnBrk="0" hangingPunct="1">
                        <a:lnSpc>
                          <a:spcPct val="90000"/>
                        </a:lnSpc>
                        <a:spcBef>
                          <a:spcPts val="500"/>
                        </a:spcBef>
                        <a:buClr>
                          <a:schemeClr val="tx1"/>
                        </a:buClr>
                        <a:buSzPct val="70000"/>
                        <a:buFont typeface="Arial"/>
                        <a:buNone/>
                        <a:defRPr/>
                      </a:pPr>
                      <a:r>
                        <a:rPr lang="en-JM" sz="1200" kern="0" dirty="0">
                          <a:solidFill>
                            <a:schemeClr val="dk1"/>
                          </a:solidFill>
                          <a:latin typeface="+mn-lt"/>
                          <a:ea typeface="+mn-ea"/>
                          <a:cs typeface="+mn-cs"/>
                        </a:rPr>
                        <a:t>This guide should be used during the Test phase as the training is delivered to the pilot group. However the feedback mechanism should be determined during the Build phase as training materials are being developed. </a:t>
                      </a:r>
                    </a:p>
                    <a:p>
                      <a:pPr marL="0" lvl="2" indent="0" algn="l" defTabSz="914400" rtl="0" eaLnBrk="1" latinLnBrk="0" hangingPunct="1">
                        <a:lnSpc>
                          <a:spcPct val="90000"/>
                        </a:lnSpc>
                        <a:spcBef>
                          <a:spcPts val="500"/>
                        </a:spcBef>
                        <a:buClr>
                          <a:schemeClr val="tx1"/>
                        </a:buClr>
                        <a:buSzPct val="70000"/>
                        <a:buFont typeface="Arial"/>
                        <a:buNone/>
                        <a:defRPr/>
                      </a:pPr>
                      <a:endParaRPr lang="en-US" sz="1200" kern="0" dirty="0">
                        <a:solidFill>
                          <a:schemeClr val="dk1"/>
                        </a:solidFill>
                        <a:latin typeface="+mn-lt"/>
                        <a:ea typeface="+mn-ea"/>
                        <a:cs typeface="+mn-cs"/>
                      </a:endParaRPr>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51728606"/>
                  </a:ext>
                </a:extLst>
              </a:tr>
            </a:tbl>
          </a:graphicData>
        </a:graphic>
      </p:graphicFrame>
    </p:spTree>
    <p:extLst>
      <p:ext uri="{BB962C8B-B14F-4D97-AF65-F5344CB8AC3E}">
        <p14:creationId xmlns:p14="http://schemas.microsoft.com/office/powerpoint/2010/main" val="1700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dirty="0">
                <a:solidFill>
                  <a:srgbClr val="792989"/>
                </a:solidFill>
              </a:rPr>
              <a:t>Introduction and the Kirkpatrick method</a:t>
            </a:r>
          </a:p>
        </p:txBody>
      </p:sp>
    </p:spTree>
    <p:extLst>
      <p:ext uri="{BB962C8B-B14F-4D97-AF65-F5344CB8AC3E}">
        <p14:creationId xmlns:p14="http://schemas.microsoft.com/office/powerpoint/2010/main" val="622569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Kirkpatrick model</a:t>
            </a:r>
            <a:endParaRPr lang="en-JP" sz="4400" dirty="0">
              <a:solidFill>
                <a:srgbClr val="7E38AB"/>
              </a:solidFill>
              <a:latin typeface="+mj-lt"/>
            </a:endParaRPr>
          </a:p>
        </p:txBody>
      </p:sp>
      <p:sp>
        <p:nvSpPr>
          <p:cNvPr id="5" name="Content Placeholder 2">
            <a:extLst>
              <a:ext uri="{FF2B5EF4-FFF2-40B4-BE49-F238E27FC236}">
                <a16:creationId xmlns:a16="http://schemas.microsoft.com/office/drawing/2014/main" id="{8592997F-898B-4B14-AF76-80E708F565C8}"/>
              </a:ext>
            </a:extLst>
          </p:cNvPr>
          <p:cNvSpPr txBox="1">
            <a:spLocks/>
          </p:cNvSpPr>
          <p:nvPr/>
        </p:nvSpPr>
        <p:spPr>
          <a:xfrm>
            <a:off x="433137" y="1196752"/>
            <a:ext cx="11423503" cy="615843"/>
          </a:xfrm>
          <a:prstGeom prst="rect">
            <a:avLst/>
          </a:prstGeom>
        </p:spPr>
        <p:txBody>
          <a:bodyPr vert="horz" lIns="91440" tIns="45720" rIns="91440" bIns="45720" rtlCol="0">
            <a:normAutofit/>
          </a:bodyPr>
          <a:lstStyle>
            <a:lvl1pPr marL="0" indent="0" algn="l" defTabSz="742950" rtl="0" eaLnBrk="1" latinLnBrk="0" hangingPunct="1">
              <a:lnSpc>
                <a:spcPct val="90000"/>
              </a:lnSpc>
              <a:spcBef>
                <a:spcPts val="813"/>
              </a:spcBef>
              <a:spcAft>
                <a:spcPts val="975"/>
              </a:spcAft>
              <a:buSzPct val="25000"/>
              <a:buFont typeface="Segoe UI" panose="020B0502040204020203" pitchFamily="34" charset="0"/>
              <a:buChar char=" "/>
              <a:defRPr sz="975" kern="1200">
                <a:solidFill>
                  <a:schemeClr val="tx1"/>
                </a:solidFill>
                <a:latin typeface="+mn-lt"/>
                <a:ea typeface="+mn-ea"/>
                <a:cs typeface="+mn-cs"/>
              </a:defRPr>
            </a:lvl1pPr>
            <a:lvl2pPr marL="326331" indent="6450" algn="l" defTabSz="742950" rtl="0" eaLnBrk="1" latinLnBrk="0" hangingPunct="1">
              <a:lnSpc>
                <a:spcPct val="90000"/>
              </a:lnSpc>
              <a:spcBef>
                <a:spcPts val="488"/>
              </a:spcBef>
              <a:spcAft>
                <a:spcPts val="975"/>
              </a:spcAft>
              <a:buFont typeface="Segoe UI" panose="020B0502040204020203" pitchFamily="34" charset="0"/>
              <a:buChar char=" "/>
              <a:defRPr sz="975"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Segoe UI" panose="020B0502040204020203" pitchFamily="34" charset="0"/>
              <a:buChar char=" "/>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Segoe UI" panose="020B0502040204020203" pitchFamily="34" charset="0"/>
              <a:buChar char=" "/>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Segoe UI" panose="020B0502040204020203" pitchFamily="34" charset="0"/>
              <a:buChar char=" "/>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a:lstStyle>
          <a:p>
            <a:pPr marL="0" marR="0" lvl="2" indent="0" algn="l" defTabSz="742950" rtl="0" eaLnBrk="1" fontAlgn="auto" latinLnBrk="0" hangingPunct="1">
              <a:lnSpc>
                <a:spcPct val="90000"/>
              </a:lnSpc>
              <a:spcBef>
                <a:spcPts val="406"/>
              </a:spcBef>
              <a:spcAft>
                <a:spcPts val="0"/>
              </a:spcAft>
              <a:buClr>
                <a:sysClr val="windowText" lastClr="000000"/>
              </a:buClr>
              <a:buSzPct val="70000"/>
              <a:buFont typeface="Segoe UI" panose="020B0502040204020203" pitchFamily="34" charset="0"/>
              <a:buNone/>
              <a:tabLst/>
              <a:defRPr/>
            </a:pPr>
            <a:r>
              <a:rPr kumimoji="0" lang="en-GB" sz="1200" b="0" i="0" u="none" strike="noStrike" kern="0" cap="none" spc="0" normalizeH="0" baseline="0" noProof="0" dirty="0">
                <a:ln>
                  <a:noFill/>
                </a:ln>
                <a:solidFill>
                  <a:sysClr val="windowText" lastClr="000000"/>
                </a:solidFill>
                <a:effectLst/>
                <a:uLnTx/>
                <a:uFillTx/>
                <a:latin typeface="Calibri" panose="020F0502020204030204"/>
                <a:ea typeface="+mn-ea"/>
                <a:cs typeface="+mn-cs"/>
              </a:rPr>
              <a:t>The Kirkpatrick Method is used to evaluate the effectiveness of training programmes.  It assesses impact at 4 levels to understand the extent to which learning is embedded: from reaction/initial assessment, through level of learning achieved, observed impact on behaviour and finally results </a:t>
            </a:r>
          </a:p>
          <a:p>
            <a:pPr marL="0" marR="0" lvl="0" indent="0" algn="l" defTabSz="742950" rtl="0" eaLnBrk="1" fontAlgn="auto" latinLnBrk="0" hangingPunct="1">
              <a:lnSpc>
                <a:spcPct val="90000"/>
              </a:lnSpc>
              <a:spcBef>
                <a:spcPts val="813"/>
              </a:spcBef>
              <a:spcAft>
                <a:spcPts val="975"/>
              </a:spcAft>
              <a:buClrTx/>
              <a:buSzPct val="25000"/>
              <a:buFont typeface="Segoe UI" panose="020B0502040204020203" pitchFamily="34" charset="0"/>
              <a:buChar char=" "/>
              <a:tabLst/>
              <a:defRPr/>
            </a:pPr>
            <a:endParaRPr kumimoji="0" lang="en-US" sz="12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graphicFrame>
        <p:nvGraphicFramePr>
          <p:cNvPr id="6" name="Table 64">
            <a:extLst>
              <a:ext uri="{FF2B5EF4-FFF2-40B4-BE49-F238E27FC236}">
                <a16:creationId xmlns:a16="http://schemas.microsoft.com/office/drawing/2014/main" id="{146FEBB4-193F-43A0-846B-E21B8FE01065}"/>
              </a:ext>
            </a:extLst>
          </p:cNvPr>
          <p:cNvGraphicFramePr>
            <a:graphicFrameLocks noGrp="1"/>
          </p:cNvGraphicFramePr>
          <p:nvPr>
            <p:extLst>
              <p:ext uri="{D42A27DB-BD31-4B8C-83A1-F6EECF244321}">
                <p14:modId xmlns:p14="http://schemas.microsoft.com/office/powerpoint/2010/main" val="3160515712"/>
              </p:ext>
            </p:extLst>
          </p:nvPr>
        </p:nvGraphicFramePr>
        <p:xfrm>
          <a:off x="2423592" y="1844824"/>
          <a:ext cx="9505056" cy="4739992"/>
        </p:xfrm>
        <a:graphic>
          <a:graphicData uri="http://schemas.openxmlformats.org/drawingml/2006/table">
            <a:tbl>
              <a:tblPr firstRow="1" bandRow="1"/>
              <a:tblGrid>
                <a:gridCol w="2376264">
                  <a:extLst>
                    <a:ext uri="{9D8B030D-6E8A-4147-A177-3AD203B41FA5}">
                      <a16:colId xmlns:a16="http://schemas.microsoft.com/office/drawing/2014/main" val="954809258"/>
                    </a:ext>
                  </a:extLst>
                </a:gridCol>
                <a:gridCol w="2376264">
                  <a:extLst>
                    <a:ext uri="{9D8B030D-6E8A-4147-A177-3AD203B41FA5}">
                      <a16:colId xmlns:a16="http://schemas.microsoft.com/office/drawing/2014/main" val="793408161"/>
                    </a:ext>
                  </a:extLst>
                </a:gridCol>
                <a:gridCol w="2376264">
                  <a:extLst>
                    <a:ext uri="{9D8B030D-6E8A-4147-A177-3AD203B41FA5}">
                      <a16:colId xmlns:a16="http://schemas.microsoft.com/office/drawing/2014/main" val="1291481672"/>
                    </a:ext>
                  </a:extLst>
                </a:gridCol>
                <a:gridCol w="2376264">
                  <a:extLst>
                    <a:ext uri="{9D8B030D-6E8A-4147-A177-3AD203B41FA5}">
                      <a16:colId xmlns:a16="http://schemas.microsoft.com/office/drawing/2014/main" val="104516739"/>
                    </a:ext>
                  </a:extLst>
                </a:gridCol>
              </a:tblGrid>
              <a:tr h="28803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JM" sz="1200" b="1" i="0" u="none" strike="noStrike" kern="0" cap="none" spc="0" normalizeH="0" baseline="0" dirty="0">
                          <a:ln>
                            <a:noFill/>
                          </a:ln>
                          <a:solidFill>
                            <a:schemeClr val="bg1"/>
                          </a:solidFill>
                          <a:effectLst/>
                          <a:uLnTx/>
                          <a:uFillTx/>
                          <a:latin typeface="+mn-lt"/>
                          <a:ea typeface="+mn-ea"/>
                          <a:cs typeface="+mn-cs"/>
                        </a:rPr>
                        <a:t>What is it?</a:t>
                      </a:r>
                      <a:endParaRPr kumimoji="0" lang="en-US" sz="1200" b="1" i="0" u="none" strike="noStrike" kern="0" cap="none" spc="0" normalizeH="0" baseline="0" dirty="0">
                        <a:ln>
                          <a:noFill/>
                        </a:ln>
                        <a:solidFill>
                          <a:schemeClr val="bg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JM" sz="1200" b="1" i="0" u="none" strike="noStrike" kern="0" cap="none" spc="0" normalizeH="0" baseline="0" dirty="0">
                          <a:ln>
                            <a:noFill/>
                          </a:ln>
                          <a:solidFill>
                            <a:schemeClr val="bg1"/>
                          </a:solidFill>
                          <a:effectLst/>
                          <a:uLnTx/>
                          <a:uFillTx/>
                          <a:latin typeface="+mn-lt"/>
                          <a:ea typeface="+mn-ea"/>
                          <a:cs typeface="+mn-cs"/>
                        </a:rPr>
                        <a:t>Timescale</a:t>
                      </a:r>
                      <a:endParaRPr kumimoji="0" lang="en-US" sz="1200" b="1" i="0" u="none" strike="noStrike" kern="0" cap="none" spc="0" normalizeH="0" baseline="0" dirty="0">
                        <a:ln>
                          <a:noFill/>
                        </a:ln>
                        <a:solidFill>
                          <a:schemeClr val="bg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JM" sz="1200" b="1" i="0" u="none" strike="noStrike" kern="0" cap="none" spc="0" normalizeH="0" baseline="0" dirty="0">
                          <a:ln>
                            <a:noFill/>
                          </a:ln>
                          <a:solidFill>
                            <a:schemeClr val="bg1"/>
                          </a:solidFill>
                          <a:effectLst/>
                          <a:uLnTx/>
                          <a:uFillTx/>
                          <a:latin typeface="+mn-lt"/>
                          <a:ea typeface="+mn-ea"/>
                          <a:cs typeface="+mn-cs"/>
                        </a:rPr>
                        <a:t>Questions to consider</a:t>
                      </a:r>
                      <a:endParaRPr kumimoji="0" lang="en-US" sz="1200" b="1" i="0" u="none" strike="noStrike" kern="0" cap="none" spc="0" normalizeH="0" baseline="0" dirty="0">
                        <a:ln>
                          <a:noFill/>
                        </a:ln>
                        <a:solidFill>
                          <a:schemeClr val="bg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JM" sz="1200" b="1" i="0" u="none" strike="noStrike" kern="0" cap="none" spc="0" normalizeH="0" baseline="0" dirty="0">
                          <a:ln>
                            <a:noFill/>
                          </a:ln>
                          <a:solidFill>
                            <a:schemeClr val="bg1"/>
                          </a:solidFill>
                          <a:effectLst/>
                          <a:uLnTx/>
                          <a:uFillTx/>
                          <a:latin typeface="+mn-lt"/>
                          <a:ea typeface="+mn-ea"/>
                          <a:cs typeface="+mn-cs"/>
                        </a:rPr>
                        <a:t>Possible methods of evaluation </a:t>
                      </a:r>
                      <a:endParaRPr kumimoji="0" lang="en-US" sz="1200" b="1" i="0" u="none" strike="noStrike" kern="0" cap="none" spc="0" normalizeH="0" baseline="0" dirty="0">
                        <a:ln>
                          <a:noFill/>
                        </a:ln>
                        <a:solidFill>
                          <a:schemeClr val="bg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584788042"/>
                  </a:ext>
                </a:extLst>
              </a:tr>
              <a:tr h="77642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chemeClr val="tx1"/>
                          </a:solidFill>
                          <a:effectLst/>
                          <a:uLnTx/>
                          <a:uFillTx/>
                          <a:latin typeface="+mn-lt"/>
                        </a:rPr>
                        <a:t>This level measures how your trainees reacted to the training. It is  important to measure reaction, because it helps you understand how well the training was received by your audience</a:t>
                      </a:r>
                      <a:endParaRPr lang="en-US" sz="12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chemeClr val="tx1"/>
                          </a:solidFill>
                          <a:effectLst/>
                          <a:uLnTx/>
                          <a:uFillTx/>
                          <a:latin typeface="+mn-lt"/>
                          <a:ea typeface="+mn-ea"/>
                          <a:cs typeface="+mn-cs"/>
                        </a:rPr>
                        <a:t>This would occur during the training to determine the immediate effectiveness of the course</a:t>
                      </a:r>
                      <a:endParaRPr kumimoji="0" lang="en-US" sz="1200" b="0" i="0" u="none" strike="noStrike" kern="0" cap="none" spc="0" normalizeH="0" baseline="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dirty="0">
                          <a:ln>
                            <a:noFill/>
                          </a:ln>
                          <a:solidFill>
                            <a:schemeClr val="tx1"/>
                          </a:solidFill>
                          <a:effectLst/>
                          <a:uLnTx/>
                          <a:uFillTx/>
                          <a:latin typeface="+mn-lt"/>
                          <a:ea typeface="+mn-ea"/>
                          <a:cs typeface="+mn-cs"/>
                        </a:rPr>
                        <a:t>Did the trainers feel the training was worthwhile?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dirty="0">
                          <a:ln>
                            <a:noFill/>
                          </a:ln>
                          <a:solidFill>
                            <a:schemeClr val="tx1"/>
                          </a:solidFill>
                          <a:effectLst/>
                          <a:uLnTx/>
                          <a:uFillTx/>
                          <a:latin typeface="+mn-lt"/>
                          <a:ea typeface="+mn-ea"/>
                          <a:cs typeface="+mn-cs"/>
                        </a:rPr>
                        <a:t>Do trainees believe this can be applied to their role? </a:t>
                      </a:r>
                      <a:endParaRPr kumimoji="0" lang="en-US" sz="1200" b="0" i="0" u="none" strike="noStrike" kern="0" cap="none" spc="0" normalizeH="0" baseline="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JM" sz="1200" b="0" i="0" u="none" strike="noStrike" kern="0" cap="none" spc="0" normalizeH="0" baseline="0" dirty="0">
                          <a:ln>
                            <a:noFill/>
                          </a:ln>
                          <a:solidFill>
                            <a:schemeClr val="tx1"/>
                          </a:solidFill>
                          <a:effectLst/>
                          <a:uLnTx/>
                          <a:uFillTx/>
                          <a:latin typeface="+mn-lt"/>
                          <a:ea typeface="+mn-ea"/>
                          <a:cs typeface="+mn-cs"/>
                        </a:rPr>
                        <a:t>Happy sheets’, feedback forms, verbal reaction, post training surveys</a:t>
                      </a:r>
                      <a:endParaRPr kumimoji="0" lang="en-US" sz="1200" b="0" i="0" u="none" strike="noStrike" kern="0" cap="none" spc="0" normalizeH="0" baseline="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96739281"/>
                  </a:ext>
                </a:extLst>
              </a:tr>
              <a:tr h="100121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chemeClr val="tx1"/>
                          </a:solidFill>
                          <a:effectLst/>
                          <a:uLnTx/>
                          <a:uFillTx/>
                          <a:latin typeface="+mn-lt"/>
                          <a:ea typeface="+mn-ea"/>
                          <a:cs typeface="+mn-cs"/>
                        </a:rPr>
                        <a:t>How much has their knowledge increased as a result of the training? This evaluation occurs after the training. It is important to measure this, because knowing what your trainees are learning and what they aren't will help you improve future training</a:t>
                      </a:r>
                      <a:endParaRPr lang="en-US" sz="12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chemeClr val="tx1"/>
                          </a:solidFill>
                          <a:effectLst/>
                          <a:uLnTx/>
                          <a:uFillTx/>
                          <a:latin typeface="+mn-lt"/>
                        </a:rPr>
                        <a:t>This would occur during the training to 6 weeks after the course, to determine how much of the content was learnt and understood</a:t>
                      </a:r>
                      <a:endParaRPr lang="en-US" sz="12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JM" sz="1200" dirty="0">
                          <a:solidFill>
                            <a:schemeClr val="tx1"/>
                          </a:solidFill>
                          <a:latin typeface="+mn-lt"/>
                        </a:rPr>
                        <a:t>Pre-test and post test questions regarding the content</a:t>
                      </a:r>
                      <a:endParaRPr lang="en-US" sz="12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latin typeface="+mn-lt"/>
                        </a:rPr>
                        <a:t>Assessment / tests before and after training, interviews, observations</a:t>
                      </a:r>
                      <a:endParaRPr lang="en-US" sz="12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08187502"/>
                  </a:ext>
                </a:extLst>
              </a:tr>
              <a:tr h="70292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chemeClr val="tx1"/>
                          </a:solidFill>
                          <a:effectLst/>
                          <a:uLnTx/>
                          <a:uFillTx/>
                          <a:latin typeface="+mn-lt"/>
                        </a:rPr>
                        <a:t>Transfer of knowledge, skills, and/or attitudes from training to the job</a:t>
                      </a:r>
                      <a:endParaRPr lang="en-US" sz="12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chemeClr val="tx1"/>
                          </a:solidFill>
                          <a:effectLst/>
                          <a:uLnTx/>
                          <a:uFillTx/>
                          <a:latin typeface="+mn-lt"/>
                        </a:rPr>
                        <a:t>This would occur at least six weeks to determine whether the course has had a lasting impact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chemeClr val="tx1"/>
                          </a:solidFill>
                          <a:effectLst/>
                          <a:uLnTx/>
                          <a:uFillTx/>
                          <a:latin typeface="+mn-lt"/>
                          <a:ea typeface="+mn-ea"/>
                          <a:cs typeface="+mn-cs"/>
                        </a:rPr>
                        <a:t>Are trainees aware that their behaviours have changed?</a:t>
                      </a:r>
                    </a:p>
                    <a:p>
                      <a:endParaRPr lang="en-US" sz="12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JM" sz="1200" dirty="0">
                          <a:solidFill>
                            <a:schemeClr val="tx1"/>
                          </a:solidFill>
                          <a:latin typeface="+mn-lt"/>
                        </a:rPr>
                        <a:t>Observation and interview over time</a:t>
                      </a:r>
                    </a:p>
                    <a:p>
                      <a:endParaRPr lang="en-US" sz="12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5066665"/>
                  </a:ext>
                </a:extLst>
              </a:tr>
              <a:tr h="92736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chemeClr val="tx1"/>
                          </a:solidFill>
                          <a:effectLst/>
                          <a:uLnTx/>
                          <a:uFillTx/>
                          <a:latin typeface="+mn-lt"/>
                        </a:rPr>
                        <a:t>The final results that occurred because of attendance and participation in a training programme (can be monetary, performance-based, etc.)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chemeClr val="tx1"/>
                          </a:solidFill>
                          <a:effectLst/>
                          <a:uLnTx/>
                          <a:uFillTx/>
                          <a:latin typeface="+mn-lt"/>
                        </a:rPr>
                        <a:t>This would occur between three months and six months after training to determine long-lasting effectiveness</a:t>
                      </a:r>
                    </a:p>
                    <a:p>
                      <a:endParaRPr lang="en-US" sz="12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2" indent="-355618" algn="l" defTabSz="914239" eaLnBrk="1" fontAlgn="auto" latinLnBrk="0" hangingPunct="1">
                        <a:lnSpc>
                          <a:spcPct val="100000"/>
                        </a:lnSpc>
                        <a:spcBef>
                          <a:spcPts val="0"/>
                        </a:spcBef>
                        <a:spcAft>
                          <a:spcPts val="600"/>
                        </a:spcAft>
                        <a:buClr>
                          <a:srgbClr val="FFD200"/>
                        </a:buClr>
                        <a:buSzPct val="70000"/>
                        <a:buFontTx/>
                        <a:buNone/>
                        <a:tabLst/>
                        <a:defRPr/>
                      </a:pPr>
                      <a:r>
                        <a:rPr kumimoji="0" lang="en-GB" sz="1200" b="0" i="0" u="none" strike="noStrike" kern="0" cap="none" spc="0" normalizeH="0" baseline="0" noProof="0" dirty="0">
                          <a:ln>
                            <a:noFill/>
                          </a:ln>
                          <a:solidFill>
                            <a:schemeClr val="tx1"/>
                          </a:solidFill>
                          <a:effectLst/>
                          <a:uLnTx/>
                          <a:uFillTx/>
                          <a:latin typeface="+mn-lt"/>
                          <a:ea typeface="+mn-ea"/>
                          <a:cs typeface="+mn-cs"/>
                        </a:rPr>
                        <a:t>Which outcomes, benefits of final results are most closely linked to the training?</a:t>
                      </a:r>
                      <a:endParaRPr kumimoji="0" lang="en-US" sz="1200" b="0" i="0" u="none" strike="noStrike" kern="0" cap="none" spc="0" normalizeH="0" baseline="0" noProof="0" dirty="0">
                        <a:ln>
                          <a:noFill/>
                        </a:ln>
                        <a:solidFill>
                          <a:schemeClr val="tx1"/>
                        </a:solidFill>
                        <a:effectLst/>
                        <a:uLnTx/>
                        <a:uFillTx/>
                        <a:latin typeface="+mn-lt"/>
                        <a:ea typeface="+mn-ea"/>
                        <a:cs typeface="+mn-cs"/>
                      </a:endParaRPr>
                    </a:p>
                    <a:p>
                      <a:pPr marL="101582" marR="0" lvl="3" indent="0" algn="just" defTabSz="914239" eaLnBrk="1" fontAlgn="auto" latinLnBrk="0" hangingPunct="1">
                        <a:lnSpc>
                          <a:spcPct val="100000"/>
                        </a:lnSpc>
                        <a:spcBef>
                          <a:spcPts val="0"/>
                        </a:spcBef>
                        <a:spcAft>
                          <a:spcPts val="600"/>
                        </a:spcAft>
                        <a:buClr>
                          <a:srgbClr val="FFD200"/>
                        </a:buClr>
                        <a:buSzPct val="70000"/>
                        <a:buFontTx/>
                        <a:buNone/>
                        <a:tabLst/>
                        <a:defRPr/>
                      </a:pPr>
                      <a:endParaRPr kumimoji="0" lang="en-GB" sz="1200" b="0" i="0" u="none" strike="noStrike" kern="0" cap="none" spc="0" normalizeH="0" baseline="0" noProof="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endParaRPr lang="en-US" sz="12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01604302"/>
                  </a:ext>
                </a:extLst>
              </a:tr>
            </a:tbl>
          </a:graphicData>
        </a:graphic>
      </p:graphicFrame>
      <p:sp>
        <p:nvSpPr>
          <p:cNvPr id="7" name="AutoShape 11">
            <a:extLst>
              <a:ext uri="{FF2B5EF4-FFF2-40B4-BE49-F238E27FC236}">
                <a16:creationId xmlns:a16="http://schemas.microsoft.com/office/drawing/2014/main" id="{383B6D5E-5BAD-453D-8E56-D8AE0EC08DB2}"/>
              </a:ext>
            </a:extLst>
          </p:cNvPr>
          <p:cNvSpPr>
            <a:spLocks noChangeArrowheads="1"/>
          </p:cNvSpPr>
          <p:nvPr/>
        </p:nvSpPr>
        <p:spPr bwMode="gray">
          <a:xfrm>
            <a:off x="623392" y="4521638"/>
            <a:ext cx="1508946" cy="1017214"/>
          </a:xfrm>
          <a:prstGeom prst="homePlate">
            <a:avLst>
              <a:gd name="adj" fmla="val 47077"/>
            </a:avLst>
          </a:prstGeom>
          <a:solidFill>
            <a:schemeClr val="accent1"/>
          </a:solidFill>
          <a:ln w="9525" algn="ctr">
            <a:solidFill>
              <a:srgbClr val="FFFFFF">
                <a:lumMod val="65000"/>
              </a:srgbClr>
            </a:solidFill>
            <a:miter lim="800000"/>
            <a:headEnd/>
            <a:tailEnd/>
          </a:ln>
        </p:spPr>
        <p:txBody>
          <a:bodyPr lIns="274320" tIns="72574" rIns="78885" bIns="41020" anchor="ctr"/>
          <a:lstStyle/>
          <a:p>
            <a:pPr marL="0" marR="0" lvl="0" indent="0" defTabSz="914179" eaLnBrk="0" fontAlgn="auto" latinLnBrk="0" hangingPunct="0">
              <a:lnSpc>
                <a:spcPct val="100000"/>
              </a:lnSpc>
              <a:spcBef>
                <a:spcPts val="0"/>
              </a:spcBef>
              <a:spcAft>
                <a:spcPts val="0"/>
              </a:spcAft>
              <a:buClr>
                <a:srgbClr val="00A28A"/>
              </a:buClr>
              <a:buSzTx/>
              <a:buFontTx/>
              <a:buNone/>
              <a:tabLst/>
              <a:defRPr/>
            </a:pPr>
            <a:r>
              <a:rPr kumimoji="0" lang="en-US" sz="1400" b="1" i="0" u="none" strike="noStrike" kern="0" cap="none" spc="0" normalizeH="0" baseline="0" noProof="0" dirty="0">
                <a:ln>
                  <a:noFill/>
                </a:ln>
                <a:solidFill>
                  <a:prstClr val="white"/>
                </a:solidFill>
                <a:effectLst/>
                <a:uLnTx/>
                <a:uFillTx/>
              </a:rPr>
              <a:t>3. Behavior</a:t>
            </a:r>
          </a:p>
        </p:txBody>
      </p:sp>
      <p:sp>
        <p:nvSpPr>
          <p:cNvPr id="8" name="AutoShape 11">
            <a:extLst>
              <a:ext uri="{FF2B5EF4-FFF2-40B4-BE49-F238E27FC236}">
                <a16:creationId xmlns:a16="http://schemas.microsoft.com/office/drawing/2014/main" id="{FDBB8F25-90FF-4464-9531-1C76D8E95621}"/>
              </a:ext>
            </a:extLst>
          </p:cNvPr>
          <p:cNvSpPr>
            <a:spLocks noChangeArrowheads="1"/>
          </p:cNvSpPr>
          <p:nvPr/>
        </p:nvSpPr>
        <p:spPr bwMode="gray">
          <a:xfrm>
            <a:off x="623392" y="5661248"/>
            <a:ext cx="1508946" cy="945007"/>
          </a:xfrm>
          <a:prstGeom prst="homePlate">
            <a:avLst>
              <a:gd name="adj" fmla="val 47077"/>
            </a:avLst>
          </a:prstGeom>
          <a:solidFill>
            <a:schemeClr val="accent1"/>
          </a:solidFill>
          <a:ln w="9525" algn="ctr">
            <a:solidFill>
              <a:srgbClr val="FFFFFF">
                <a:lumMod val="65000"/>
              </a:srgbClr>
            </a:solidFill>
            <a:miter lim="800000"/>
            <a:headEnd/>
            <a:tailEnd/>
          </a:ln>
        </p:spPr>
        <p:txBody>
          <a:bodyPr lIns="274320" tIns="72574" rIns="78885" bIns="41020" anchor="ctr"/>
          <a:lstStyle/>
          <a:p>
            <a:pPr marL="0" marR="0" lvl="0" indent="0" defTabSz="914179" eaLnBrk="0" fontAlgn="auto" latinLnBrk="0" hangingPunct="0">
              <a:lnSpc>
                <a:spcPct val="100000"/>
              </a:lnSpc>
              <a:spcBef>
                <a:spcPts val="0"/>
              </a:spcBef>
              <a:spcAft>
                <a:spcPts val="0"/>
              </a:spcAft>
              <a:buClr>
                <a:srgbClr val="00A28A"/>
              </a:buClr>
              <a:buSzTx/>
              <a:buFontTx/>
              <a:buNone/>
              <a:tabLst/>
              <a:defRPr/>
            </a:pPr>
            <a:r>
              <a:rPr kumimoji="0" lang="en-US" sz="1400" b="1" i="0" u="none" strike="noStrike" kern="0" cap="none" spc="0" normalizeH="0" baseline="0" noProof="0" dirty="0">
                <a:ln>
                  <a:noFill/>
                </a:ln>
                <a:solidFill>
                  <a:prstClr val="white"/>
                </a:solidFill>
                <a:effectLst/>
                <a:uLnTx/>
                <a:uFillTx/>
              </a:rPr>
              <a:t>4. Results</a:t>
            </a:r>
          </a:p>
        </p:txBody>
      </p:sp>
      <p:sp>
        <p:nvSpPr>
          <p:cNvPr id="9" name="AutoShape 11">
            <a:extLst>
              <a:ext uri="{FF2B5EF4-FFF2-40B4-BE49-F238E27FC236}">
                <a16:creationId xmlns:a16="http://schemas.microsoft.com/office/drawing/2014/main" id="{8F1E7800-9AA6-4144-80DE-D64BA4ABFF73}"/>
              </a:ext>
            </a:extLst>
          </p:cNvPr>
          <p:cNvSpPr>
            <a:spLocks noChangeArrowheads="1"/>
          </p:cNvSpPr>
          <p:nvPr/>
        </p:nvSpPr>
        <p:spPr bwMode="gray">
          <a:xfrm>
            <a:off x="623392" y="3407380"/>
            <a:ext cx="1508946" cy="1000766"/>
          </a:xfrm>
          <a:prstGeom prst="homePlate">
            <a:avLst>
              <a:gd name="adj" fmla="val 47077"/>
            </a:avLst>
          </a:prstGeom>
          <a:solidFill>
            <a:schemeClr val="accent1"/>
          </a:solidFill>
          <a:ln w="9525" algn="ctr">
            <a:solidFill>
              <a:srgbClr val="FFFFFF">
                <a:lumMod val="65000"/>
              </a:srgbClr>
            </a:solidFill>
            <a:miter lim="800000"/>
            <a:headEnd/>
            <a:tailEnd/>
          </a:ln>
        </p:spPr>
        <p:txBody>
          <a:bodyPr lIns="274320" tIns="72574" rIns="78885" bIns="41020" anchor="ctr"/>
          <a:lstStyle/>
          <a:p>
            <a:pPr marL="0" marR="0" lvl="0" indent="0" defTabSz="914179" eaLnBrk="0" fontAlgn="auto" latinLnBrk="0" hangingPunct="0">
              <a:lnSpc>
                <a:spcPct val="100000"/>
              </a:lnSpc>
              <a:spcBef>
                <a:spcPts val="0"/>
              </a:spcBef>
              <a:spcAft>
                <a:spcPts val="0"/>
              </a:spcAft>
              <a:buClr>
                <a:srgbClr val="00A28A"/>
              </a:buClr>
              <a:buSzTx/>
              <a:buFontTx/>
              <a:buNone/>
              <a:tabLst/>
              <a:defRPr/>
            </a:pPr>
            <a:r>
              <a:rPr kumimoji="0" lang="en-US" sz="1400" b="1" i="0" u="none" strike="noStrike" kern="0" cap="none" spc="0" normalizeH="0" baseline="0" noProof="0" dirty="0">
                <a:ln>
                  <a:noFill/>
                </a:ln>
                <a:solidFill>
                  <a:prstClr val="white"/>
                </a:solidFill>
                <a:effectLst/>
                <a:uLnTx/>
                <a:uFillTx/>
              </a:rPr>
              <a:t>2. Learning</a:t>
            </a:r>
          </a:p>
        </p:txBody>
      </p:sp>
      <p:sp>
        <p:nvSpPr>
          <p:cNvPr id="10" name="AutoShape 11">
            <a:extLst>
              <a:ext uri="{FF2B5EF4-FFF2-40B4-BE49-F238E27FC236}">
                <a16:creationId xmlns:a16="http://schemas.microsoft.com/office/drawing/2014/main" id="{F0EEDD91-723F-4679-9A69-025AEF8E6D74}"/>
              </a:ext>
            </a:extLst>
          </p:cNvPr>
          <p:cNvSpPr>
            <a:spLocks noChangeArrowheads="1"/>
          </p:cNvSpPr>
          <p:nvPr/>
        </p:nvSpPr>
        <p:spPr bwMode="gray">
          <a:xfrm>
            <a:off x="626615" y="2348880"/>
            <a:ext cx="1508946" cy="945008"/>
          </a:xfrm>
          <a:prstGeom prst="homePlate">
            <a:avLst>
              <a:gd name="adj" fmla="val 47077"/>
            </a:avLst>
          </a:prstGeom>
          <a:solidFill>
            <a:schemeClr val="accent1"/>
          </a:solidFill>
          <a:ln w="9525" algn="ctr">
            <a:solidFill>
              <a:srgbClr val="FFFFFF">
                <a:lumMod val="65000"/>
              </a:srgbClr>
            </a:solidFill>
            <a:miter lim="800000"/>
            <a:headEnd/>
            <a:tailEnd/>
          </a:ln>
        </p:spPr>
        <p:txBody>
          <a:bodyPr lIns="274320" tIns="72574" rIns="78885" bIns="41020" anchor="ctr"/>
          <a:lstStyle/>
          <a:p>
            <a:pPr marL="0" marR="0" lvl="0" indent="0" defTabSz="914179" eaLnBrk="0" fontAlgn="auto" latinLnBrk="0" hangingPunct="0">
              <a:lnSpc>
                <a:spcPct val="100000"/>
              </a:lnSpc>
              <a:spcBef>
                <a:spcPts val="0"/>
              </a:spcBef>
              <a:spcAft>
                <a:spcPts val="0"/>
              </a:spcAft>
              <a:buClr>
                <a:srgbClr val="00A28A"/>
              </a:buClr>
              <a:buSzTx/>
              <a:buFontTx/>
              <a:buNone/>
              <a:tabLst/>
              <a:defRPr/>
            </a:pPr>
            <a:r>
              <a:rPr kumimoji="0" lang="en-US" sz="1400" b="1" i="0" u="none" strike="noStrike" kern="0" cap="none" spc="0" normalizeH="0" baseline="0" noProof="0" dirty="0">
                <a:ln>
                  <a:noFill/>
                </a:ln>
                <a:solidFill>
                  <a:prstClr val="white"/>
                </a:solidFill>
                <a:effectLst/>
                <a:uLnTx/>
                <a:uFillTx/>
              </a:rPr>
              <a:t>1. Reaction</a:t>
            </a:r>
          </a:p>
        </p:txBody>
      </p:sp>
    </p:spTree>
    <p:extLst>
      <p:ext uri="{BB962C8B-B14F-4D97-AF65-F5344CB8AC3E}">
        <p14:creationId xmlns:p14="http://schemas.microsoft.com/office/powerpoint/2010/main" val="410254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Further considerations</a:t>
            </a:r>
            <a:endParaRPr lang="en-JP" sz="4400" dirty="0">
              <a:solidFill>
                <a:srgbClr val="7E38AB"/>
              </a:solidFill>
              <a:latin typeface="+mj-lt"/>
            </a:endParaRPr>
          </a:p>
        </p:txBody>
      </p:sp>
      <p:sp>
        <p:nvSpPr>
          <p:cNvPr id="5" name="Content Placeholder 2">
            <a:extLst>
              <a:ext uri="{FF2B5EF4-FFF2-40B4-BE49-F238E27FC236}">
                <a16:creationId xmlns:a16="http://schemas.microsoft.com/office/drawing/2014/main" id="{727B92D2-7D4A-484D-BB24-C901EB43A39A}"/>
              </a:ext>
            </a:extLst>
          </p:cNvPr>
          <p:cNvSpPr txBox="1">
            <a:spLocks/>
          </p:cNvSpPr>
          <p:nvPr/>
        </p:nvSpPr>
        <p:spPr>
          <a:xfrm>
            <a:off x="433137" y="1325761"/>
            <a:ext cx="11351495" cy="60065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lvl="2" algn="l">
              <a:buClr>
                <a:schemeClr val="tx1"/>
              </a:buClr>
              <a:buSzPct val="70000"/>
              <a:defRPr/>
            </a:pPr>
            <a:r>
              <a:rPr lang="en-GB" sz="1400" kern="0" dirty="0">
                <a:solidFill>
                  <a:schemeClr val="dk1"/>
                </a:solidFill>
              </a:rPr>
              <a:t>It is important that the on-the-day evaluation is a two-way appraisal between both the trainers and the trainees.  There are a number of considerations to reflect upon and evaluate:</a:t>
            </a:r>
          </a:p>
          <a:p>
            <a:pPr marL="0" lvl="3" algn="l">
              <a:spcAft>
                <a:spcPts val="600"/>
              </a:spcAft>
              <a:defRPr/>
            </a:pPr>
            <a:endParaRPr lang="en-GB" sz="1400" dirty="0"/>
          </a:p>
          <a:p>
            <a:pPr marL="336491" lvl="3" algn="l">
              <a:spcAft>
                <a:spcPts val="600"/>
              </a:spcAft>
              <a:defRPr/>
            </a:pPr>
            <a:endParaRPr lang="en-GB" sz="1200" dirty="0"/>
          </a:p>
          <a:p>
            <a:pPr marL="336491" lvl="3" algn="l">
              <a:spcAft>
                <a:spcPts val="600"/>
              </a:spcAft>
              <a:defRPr/>
            </a:pPr>
            <a:endParaRPr lang="en-GB" sz="1200" dirty="0"/>
          </a:p>
          <a:p>
            <a:pPr marL="336491" lvl="3" algn="l">
              <a:spcAft>
                <a:spcPts val="600"/>
              </a:spcAft>
              <a:defRPr/>
            </a:pPr>
            <a:endParaRPr lang="en-GB" sz="1200" dirty="0"/>
          </a:p>
          <a:p>
            <a:pPr marL="336491" lvl="3" algn="l">
              <a:spcAft>
                <a:spcPts val="600"/>
              </a:spcAft>
              <a:defRPr/>
            </a:pPr>
            <a:endParaRPr lang="en-GB" sz="1200" dirty="0"/>
          </a:p>
          <a:p>
            <a:pPr algn="l"/>
            <a:endParaRPr lang="en-US" dirty="0"/>
          </a:p>
        </p:txBody>
      </p:sp>
      <p:sp>
        <p:nvSpPr>
          <p:cNvPr id="7" name="Rectangle 6">
            <a:extLst>
              <a:ext uri="{FF2B5EF4-FFF2-40B4-BE49-F238E27FC236}">
                <a16:creationId xmlns:a16="http://schemas.microsoft.com/office/drawing/2014/main" id="{CD6FFD60-E8F5-4281-9577-9E699AA837FF}"/>
              </a:ext>
            </a:extLst>
          </p:cNvPr>
          <p:cNvSpPr/>
          <p:nvPr/>
        </p:nvSpPr>
        <p:spPr>
          <a:xfrm>
            <a:off x="911424" y="3359098"/>
            <a:ext cx="5135759" cy="1985159"/>
          </a:xfrm>
          <a:prstGeom prst="rect">
            <a:avLst/>
          </a:prstGeom>
          <a:solidFill>
            <a:sysClr val="window" lastClr="FFFFFF"/>
          </a:solidFill>
          <a:ln w="12700" cap="flat" cmpd="sng" algn="ctr">
            <a:solidFill>
              <a:schemeClr val="accent1"/>
            </a:solidFill>
            <a:prstDash val="solid"/>
            <a:miter lim="800000"/>
          </a:ln>
          <a:effectLst/>
        </p:spPr>
        <p:txBody>
          <a:bodyPr wrap="square">
            <a:noAutofit/>
          </a:bodyPr>
          <a:lstStyle/>
          <a:p>
            <a:pPr marL="231775" marR="0" lvl="2" indent="-228600" defTabSz="914400" eaLnBrk="1" fontAlgn="auto" latinLnBrk="0" hangingPunct="1">
              <a:lnSpc>
                <a:spcPct val="100000"/>
              </a:lnSpc>
              <a:spcBef>
                <a:spcPts val="0"/>
              </a:spcBef>
              <a:spcAft>
                <a:spcPts val="600"/>
              </a:spcAft>
              <a:buClr>
                <a:prstClr val="black"/>
              </a:buClr>
              <a:buSzPct val="70000"/>
              <a:buFontTx/>
              <a:buNone/>
              <a:tabLst/>
              <a:defRPr/>
            </a:pPr>
            <a:r>
              <a:rPr kumimoji="0" lang="en-JM" sz="1200" b="0" i="0" u="none" strike="noStrike" kern="0" cap="none" spc="0" normalizeH="0" baseline="0" noProof="0" dirty="0">
                <a:ln>
                  <a:noFill/>
                </a:ln>
                <a:solidFill>
                  <a:prstClr val="black"/>
                </a:solidFill>
                <a:effectLst/>
                <a:uLnTx/>
                <a:uFillTx/>
                <a:latin typeface="Calibri" panose="020F0502020204030204"/>
                <a:ea typeface="+mn-ea"/>
                <a:cs typeface="+mn-cs"/>
              </a:rPr>
              <a:t>The trainee should provide feedback on:</a:t>
            </a:r>
            <a:endParaRPr kumimoji="0" lang="en-GB" sz="12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231775" marR="0" lvl="2" indent="-228600" defTabSz="914400" eaLnBrk="1" fontAlgn="auto" latinLnBrk="0" hangingPunct="1">
              <a:lnSpc>
                <a:spcPct val="100000"/>
              </a:lnSpc>
              <a:spcBef>
                <a:spcPts val="0"/>
              </a:spcBef>
              <a:spcAft>
                <a:spcPts val="600"/>
              </a:spcAft>
              <a:buClr>
                <a:prstClr val="black"/>
              </a:buClr>
              <a:buSzPct val="100000"/>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latin typeface="Calibri" panose="020F0502020204030204"/>
                <a:ea typeface="+mn-ea"/>
                <a:cs typeface="+mn-cs"/>
              </a:rPr>
              <a:t>Training content: detailed, clarity on course understanding, etc</a:t>
            </a:r>
          </a:p>
          <a:p>
            <a:pPr marL="231775" marR="0" lvl="2" indent="-228600" defTabSz="914400" eaLnBrk="1" fontAlgn="auto" latinLnBrk="0" hangingPunct="1">
              <a:lnSpc>
                <a:spcPct val="100000"/>
              </a:lnSpc>
              <a:spcBef>
                <a:spcPts val="0"/>
              </a:spcBef>
              <a:spcAft>
                <a:spcPts val="600"/>
              </a:spcAft>
              <a:buClr>
                <a:prstClr val="black"/>
              </a:buClr>
              <a:buSzPct val="100000"/>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latin typeface="Calibri" panose="020F0502020204030204"/>
                <a:ea typeface="+mn-ea"/>
                <a:cs typeface="+mn-cs"/>
              </a:rPr>
              <a:t>Delivery: the effectiveness of the trainer</a:t>
            </a:r>
          </a:p>
          <a:p>
            <a:pPr marL="231775" marR="0" lvl="2" indent="-228600" defTabSz="914400" eaLnBrk="1" fontAlgn="auto" latinLnBrk="0" hangingPunct="1">
              <a:lnSpc>
                <a:spcPct val="100000"/>
              </a:lnSpc>
              <a:spcBef>
                <a:spcPts val="0"/>
              </a:spcBef>
              <a:spcAft>
                <a:spcPts val="600"/>
              </a:spcAft>
              <a:buClr>
                <a:prstClr val="black"/>
              </a:buClr>
              <a:buSzPct val="100000"/>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latin typeface="Calibri" panose="020F0502020204030204"/>
                <a:ea typeface="+mn-ea"/>
                <a:cs typeface="+mn-cs"/>
              </a:rPr>
              <a:t>Training methods (PowerPoint, handouts etc.): effectiveness of the training methods in the training, how could they be made better, etc</a:t>
            </a:r>
          </a:p>
          <a:p>
            <a:pPr marL="231775" marR="0" lvl="2" indent="-228600" defTabSz="914400" eaLnBrk="1" fontAlgn="auto" latinLnBrk="0" hangingPunct="1">
              <a:lnSpc>
                <a:spcPct val="100000"/>
              </a:lnSpc>
              <a:spcBef>
                <a:spcPts val="0"/>
              </a:spcBef>
              <a:spcAft>
                <a:spcPts val="600"/>
              </a:spcAft>
              <a:buClr>
                <a:prstClr val="black"/>
              </a:buClr>
              <a:buSzPct val="100000"/>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latin typeface="Calibri" panose="020F0502020204030204"/>
                <a:ea typeface="+mn-ea"/>
                <a:cs typeface="+mn-cs"/>
              </a:rPr>
              <a:t>Logistics and administration</a:t>
            </a:r>
          </a:p>
        </p:txBody>
      </p:sp>
      <p:sp>
        <p:nvSpPr>
          <p:cNvPr id="8" name="TextBox 7">
            <a:extLst>
              <a:ext uri="{FF2B5EF4-FFF2-40B4-BE49-F238E27FC236}">
                <a16:creationId xmlns:a16="http://schemas.microsoft.com/office/drawing/2014/main" id="{1421D1F7-26C9-4088-BD87-CA9957FBD7D8}"/>
              </a:ext>
            </a:extLst>
          </p:cNvPr>
          <p:cNvSpPr txBox="1"/>
          <p:nvPr/>
        </p:nvSpPr>
        <p:spPr>
          <a:xfrm>
            <a:off x="911424" y="3011303"/>
            <a:ext cx="5135759" cy="307777"/>
          </a:xfrm>
          <a:prstGeom prst="rect">
            <a:avLst/>
          </a:prstGeom>
          <a:solidFill>
            <a:schemeClr val="accent1"/>
          </a:solidFill>
          <a:ln w="12700" cap="flat" cmpd="sng" algn="ctr">
            <a:noFill/>
            <a:prstDash val="solid"/>
            <a:miter lim="800000"/>
          </a:ln>
          <a:effectLst/>
        </p:spPr>
        <p:txBody>
          <a:bodyPr vert="horz"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chemeClr val="bg1"/>
                </a:solidFill>
                <a:effectLst/>
                <a:uLnTx/>
                <a:uFillTx/>
                <a:latin typeface="Calibri" panose="020F0502020204030204"/>
                <a:ea typeface="+mn-ea"/>
                <a:cs typeface="+mn-cs"/>
              </a:rPr>
              <a:t>Trainee</a:t>
            </a:r>
          </a:p>
        </p:txBody>
      </p:sp>
      <p:sp>
        <p:nvSpPr>
          <p:cNvPr id="9" name="Curved Up Arrow 8">
            <a:extLst>
              <a:ext uri="{FF2B5EF4-FFF2-40B4-BE49-F238E27FC236}">
                <a16:creationId xmlns:a16="http://schemas.microsoft.com/office/drawing/2014/main" id="{B8F5D481-ABA1-47B0-86AC-C43A8E22FDB3}"/>
              </a:ext>
            </a:extLst>
          </p:cNvPr>
          <p:cNvSpPr/>
          <p:nvPr/>
        </p:nvSpPr>
        <p:spPr>
          <a:xfrm flipV="1">
            <a:off x="3503711" y="2066555"/>
            <a:ext cx="5423790" cy="904730"/>
          </a:xfrm>
          <a:prstGeom prst="curvedUpArrow">
            <a:avLst/>
          </a:prstGeom>
          <a:solidFill>
            <a:schemeClr val="accent1"/>
          </a:solidFill>
          <a:ln w="12700" cap="flat" cmpd="sng" algn="ctr">
            <a:solidFill>
              <a:schemeClr val="tx2"/>
            </a:solidFill>
            <a:prstDash val="solid"/>
            <a:miter lim="800000"/>
          </a:ln>
          <a:effectLst/>
        </p:spPr>
        <p:txBody>
          <a:bodyPr lIns="72000" tIns="72000" rIns="72000" b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10" name="Curved Up Arrow 9">
            <a:extLst>
              <a:ext uri="{FF2B5EF4-FFF2-40B4-BE49-F238E27FC236}">
                <a16:creationId xmlns:a16="http://schemas.microsoft.com/office/drawing/2014/main" id="{D2D1C8E8-D600-41C4-9934-25916FA7B107}"/>
              </a:ext>
            </a:extLst>
          </p:cNvPr>
          <p:cNvSpPr/>
          <p:nvPr/>
        </p:nvSpPr>
        <p:spPr>
          <a:xfrm flipH="1">
            <a:off x="3503709" y="5431721"/>
            <a:ext cx="5423792" cy="843288"/>
          </a:xfrm>
          <a:prstGeom prst="curvedUpArrow">
            <a:avLst/>
          </a:prstGeom>
          <a:solidFill>
            <a:schemeClr val="accent1"/>
          </a:solidFill>
          <a:ln w="12700" cap="flat" cmpd="sng" algn="ctr">
            <a:solidFill>
              <a:schemeClr val="tx2"/>
            </a:solidFill>
            <a:prstDash val="solid"/>
            <a:miter lim="800000"/>
          </a:ln>
          <a:effectLst/>
        </p:spPr>
        <p:txBody>
          <a:bodyPr lIns="72000" tIns="72000" rIns="72000" b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167A922E-EE50-4240-9127-D0A7FC515D4B}"/>
              </a:ext>
            </a:extLst>
          </p:cNvPr>
          <p:cNvSpPr/>
          <p:nvPr/>
        </p:nvSpPr>
        <p:spPr>
          <a:xfrm>
            <a:off x="6240016" y="3359097"/>
            <a:ext cx="5135759" cy="1985159"/>
          </a:xfrm>
          <a:prstGeom prst="rect">
            <a:avLst/>
          </a:prstGeom>
          <a:solidFill>
            <a:sysClr val="window" lastClr="FFFFFF"/>
          </a:solidFill>
          <a:ln w="12700" cap="flat" cmpd="sng" algn="ctr">
            <a:solidFill>
              <a:schemeClr val="accent1"/>
            </a:solidFill>
            <a:prstDash val="solid"/>
            <a:miter lim="800000"/>
          </a:ln>
          <a:effectLst/>
        </p:spPr>
        <p:txBody>
          <a:bodyPr wrap="square">
            <a:noAutofit/>
          </a:bodyPr>
          <a:lstStyle/>
          <a:p>
            <a:pPr marL="231775" lvl="2" indent="-228600">
              <a:spcAft>
                <a:spcPts val="600"/>
              </a:spcAft>
              <a:buClr>
                <a:prstClr val="black"/>
              </a:buClr>
              <a:buSzPct val="100000"/>
              <a:buFont typeface="Wingdings" panose="05000000000000000000" pitchFamily="2" charset="2"/>
              <a:buChar char="§"/>
              <a:defRPr/>
            </a:pPr>
            <a:r>
              <a:rPr lang="en-GB" sz="1200" kern="0" dirty="0">
                <a:solidFill>
                  <a:prstClr val="black"/>
                </a:solidFill>
                <a:latin typeface="Calibri" panose="020F0502020204030204"/>
              </a:rPr>
              <a:t>Observational assessment of the </a:t>
            </a:r>
            <a:r>
              <a:rPr lang="en-GB" sz="1200" kern="0">
                <a:solidFill>
                  <a:prstClr val="black"/>
                </a:solidFill>
                <a:latin typeface="Calibri" panose="020F0502020204030204"/>
              </a:rPr>
              <a:t>training course</a:t>
            </a:r>
            <a:endParaRPr lang="en-GB" sz="1200" kern="0" dirty="0">
              <a:solidFill>
                <a:prstClr val="black"/>
              </a:solidFill>
              <a:latin typeface="Calibri" panose="020F0502020204030204"/>
            </a:endParaRPr>
          </a:p>
          <a:p>
            <a:pPr marL="231775" lvl="2" indent="-228600">
              <a:spcAft>
                <a:spcPts val="600"/>
              </a:spcAft>
              <a:buClr>
                <a:prstClr val="black"/>
              </a:buClr>
              <a:buSzPct val="100000"/>
              <a:buFont typeface="Wingdings" panose="05000000000000000000" pitchFamily="2" charset="2"/>
              <a:buChar char="§"/>
              <a:defRPr/>
            </a:pPr>
            <a:r>
              <a:rPr lang="en-GB" sz="1200" kern="0" dirty="0">
                <a:solidFill>
                  <a:prstClr val="black"/>
                </a:solidFill>
                <a:latin typeface="Calibri" panose="020F0502020204030204"/>
              </a:rPr>
              <a:t>If there are multiple trainers, they should ensure they provide collective feedback as well as feedback about one another</a:t>
            </a:r>
          </a:p>
          <a:p>
            <a:pPr marL="231775" lvl="2" indent="-228600">
              <a:spcAft>
                <a:spcPts val="600"/>
              </a:spcAft>
              <a:buClr>
                <a:prstClr val="black"/>
              </a:buClr>
              <a:buSzPct val="100000"/>
              <a:buFont typeface="Wingdings" panose="05000000000000000000" pitchFamily="2" charset="2"/>
              <a:buChar char="§"/>
              <a:defRPr/>
            </a:pPr>
            <a:r>
              <a:rPr lang="en-GB" sz="1200" kern="0" dirty="0">
                <a:solidFill>
                  <a:prstClr val="black"/>
                </a:solidFill>
                <a:latin typeface="Calibri" panose="020F0502020204030204"/>
              </a:rPr>
              <a:t>They should flag if an attendee is struggling and offer the following support</a:t>
            </a:r>
            <a:r>
              <a:rPr kumimoji="0" lang="en-GB" sz="1200" b="0" i="0" u="none" strike="noStrike" kern="0" cap="none" spc="0" normalizeH="0" baseline="0" noProof="0" dirty="0">
                <a:ln>
                  <a:noFill/>
                </a:ln>
                <a:solidFill>
                  <a:prstClr val="black"/>
                </a:solidFill>
                <a:effectLst/>
                <a:uLnTx/>
                <a:uFillTx/>
                <a:latin typeface="Calibri" panose="020F0502020204030204"/>
                <a:ea typeface="+mn-ea"/>
                <a:cs typeface="+mn-cs"/>
              </a:rPr>
              <a:t>:</a:t>
            </a:r>
          </a:p>
          <a:p>
            <a:pPr marL="685719" marR="0" lvl="2" indent="-228600" defTabSz="914400" eaLnBrk="1" fontAlgn="auto" latinLnBrk="0" hangingPunct="1">
              <a:lnSpc>
                <a:spcPct val="100000"/>
              </a:lnSpc>
              <a:spcBef>
                <a:spcPts val="0"/>
              </a:spcBef>
              <a:spcAft>
                <a:spcPts val="600"/>
              </a:spcAft>
              <a:buClr>
                <a:prstClr val="black"/>
              </a:buClr>
              <a:buSzPct val="70000"/>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latin typeface="Calibri" panose="020F0502020204030204"/>
                <a:ea typeface="+mn-ea"/>
                <a:cs typeface="+mn-cs"/>
              </a:rPr>
              <a:t>Re-attend course</a:t>
            </a:r>
          </a:p>
          <a:p>
            <a:pPr marL="685719" marR="0" lvl="2" indent="-228600" defTabSz="914400" eaLnBrk="1" fontAlgn="auto" latinLnBrk="0" hangingPunct="1">
              <a:lnSpc>
                <a:spcPct val="100000"/>
              </a:lnSpc>
              <a:spcBef>
                <a:spcPts val="0"/>
              </a:spcBef>
              <a:spcAft>
                <a:spcPts val="600"/>
              </a:spcAft>
              <a:buClr>
                <a:prstClr val="black"/>
              </a:buClr>
              <a:buSzPct val="70000"/>
              <a:buFont typeface="Wingdings" panose="05000000000000000000" pitchFamily="2" charset="2"/>
              <a:buChar char="§"/>
              <a:tabLst/>
              <a:defRPr/>
            </a:pPr>
            <a:r>
              <a:rPr kumimoji="0" lang="en-GB" sz="1200" b="0" i="0" u="none" strike="noStrike" kern="0" cap="none" spc="0" normalizeH="0" baseline="0" noProof="0" dirty="0">
                <a:ln>
                  <a:noFill/>
                </a:ln>
                <a:solidFill>
                  <a:prstClr val="black"/>
                </a:solidFill>
                <a:effectLst/>
                <a:uLnTx/>
                <a:uFillTx/>
                <a:latin typeface="Calibri" panose="020F0502020204030204"/>
                <a:ea typeface="+mn-ea"/>
                <a:cs typeface="+mn-cs"/>
              </a:rPr>
              <a:t>Provide further help</a:t>
            </a:r>
          </a:p>
          <a:p>
            <a:pPr marL="231775" marR="0" lvl="2" indent="-228600" fontAlgn="auto">
              <a:lnSpc>
                <a:spcPct val="100000"/>
              </a:lnSpc>
              <a:spcBef>
                <a:spcPts val="0"/>
              </a:spcBef>
              <a:spcAft>
                <a:spcPts val="600"/>
              </a:spcAft>
              <a:buClr>
                <a:prstClr val="black"/>
              </a:buClr>
              <a:buSzPct val="100000"/>
              <a:buFont typeface="Wingdings" panose="05000000000000000000" pitchFamily="2" charset="2"/>
              <a:buChar char="§"/>
              <a:tabLst/>
              <a:defRPr/>
            </a:pPr>
            <a:r>
              <a:rPr lang="en-GB" sz="1200" kern="0" dirty="0">
                <a:solidFill>
                  <a:prstClr val="black"/>
                </a:solidFill>
                <a:latin typeface="Calibri" panose="020F0502020204030204"/>
              </a:rPr>
              <a:t>These issues should be noted for the 4-6 week evaluation and revisited to check progress</a:t>
            </a:r>
          </a:p>
        </p:txBody>
      </p:sp>
      <p:sp>
        <p:nvSpPr>
          <p:cNvPr id="13" name="TextBox 12">
            <a:extLst>
              <a:ext uri="{FF2B5EF4-FFF2-40B4-BE49-F238E27FC236}">
                <a16:creationId xmlns:a16="http://schemas.microsoft.com/office/drawing/2014/main" id="{1D09CF7A-0CAE-4D3D-89FA-C7DE2CF03830}"/>
              </a:ext>
            </a:extLst>
          </p:cNvPr>
          <p:cNvSpPr txBox="1"/>
          <p:nvPr/>
        </p:nvSpPr>
        <p:spPr>
          <a:xfrm>
            <a:off x="6240016" y="3007587"/>
            <a:ext cx="5135759" cy="307777"/>
          </a:xfrm>
          <a:prstGeom prst="rect">
            <a:avLst/>
          </a:prstGeom>
          <a:solidFill>
            <a:schemeClr val="accent1"/>
          </a:solidFill>
          <a:ln w="12700" cap="flat" cmpd="sng" algn="ctr">
            <a:noFill/>
            <a:prstDash val="solid"/>
            <a:miter lim="800000"/>
          </a:ln>
          <a:effectLst/>
        </p:spPr>
        <p:txBody>
          <a:bodyPr vert="horz" wrap="square" rtlCol="0" anchor="ctr">
            <a:spAutoFit/>
          </a:bodyPr>
          <a:lstStyle>
            <a:defPPr>
              <a:defRPr lang="en-US"/>
            </a:defPPr>
            <a:lvl1pPr algn="ctr">
              <a:defRPr b="1">
                <a:solidFill>
                  <a:schemeClr val="bg1"/>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effectLst/>
                <a:uLnTx/>
                <a:uFillTx/>
                <a:latin typeface="Calibri" panose="020F0502020204030204"/>
                <a:ea typeface="+mn-ea"/>
                <a:cs typeface="+mn-cs"/>
              </a:rPr>
              <a:t>Trainer</a:t>
            </a:r>
          </a:p>
        </p:txBody>
      </p:sp>
    </p:spTree>
    <p:extLst>
      <p:ext uri="{BB962C8B-B14F-4D97-AF65-F5344CB8AC3E}">
        <p14:creationId xmlns:p14="http://schemas.microsoft.com/office/powerpoint/2010/main" val="3157312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48FF5E6-5E3D-4C44-9A18-72A9921393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9186" y="4062011"/>
            <a:ext cx="1547307" cy="15473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11138" y="1487582"/>
            <a:ext cx="10972800" cy="1143000"/>
          </a:xfrm>
        </p:spPr>
        <p:txBody>
          <a:bodyPr/>
          <a:lstStyle/>
          <a:p>
            <a:r>
              <a:rPr lang="en-JM" dirty="0"/>
              <a:t>CONTACT US</a:t>
            </a:r>
          </a:p>
        </p:txBody>
      </p:sp>
      <p:sp>
        <p:nvSpPr>
          <p:cNvPr id="4" name="Title 1"/>
          <p:cNvSpPr txBox="1">
            <a:spLocks/>
          </p:cNvSpPr>
          <p:nvPr/>
        </p:nvSpPr>
        <p:spPr>
          <a:xfrm>
            <a:off x="2497811" y="4469733"/>
            <a:ext cx="2160240"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a:ln>
                  <a:noFill/>
                </a:ln>
                <a:solidFill>
                  <a:srgbClr val="7E38AB"/>
                </a:solidFill>
                <a:effectLst/>
                <a:uLnTx/>
                <a:uFillTx/>
                <a:latin typeface="Calibri"/>
                <a:ea typeface="+mj-ea"/>
                <a:cs typeface="+mj-cs"/>
              </a:rPr>
              <a:t>TIU_Jamaica</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77435" y="4350608"/>
            <a:ext cx="938178" cy="938178"/>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1718" y="3353548"/>
            <a:ext cx="913196" cy="913196"/>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58810" y="5336448"/>
            <a:ext cx="936104" cy="944963"/>
          </a:xfrm>
          <a:prstGeom prst="rect">
            <a:avLst/>
          </a:prstGeom>
        </p:spPr>
      </p:pic>
      <p:sp>
        <p:nvSpPr>
          <p:cNvPr id="8" name="Title 1"/>
          <p:cNvSpPr txBox="1">
            <a:spLocks/>
          </p:cNvSpPr>
          <p:nvPr/>
        </p:nvSpPr>
        <p:spPr>
          <a:xfrm>
            <a:off x="2412004" y="5288786"/>
            <a:ext cx="2185145" cy="10402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a:ln>
                  <a:noFill/>
                </a:ln>
                <a:solidFill>
                  <a:srgbClr val="7E38AB"/>
                </a:solidFill>
                <a:effectLst/>
                <a:uLnTx/>
                <a:uFillTx/>
                <a:latin typeface="Calibri"/>
                <a:ea typeface="+mj-ea"/>
                <a:cs typeface="+mj-cs"/>
              </a:rPr>
              <a:t>TIU_Jamaica</a:t>
            </a:r>
          </a:p>
        </p:txBody>
      </p:sp>
      <p:sp>
        <p:nvSpPr>
          <p:cNvPr id="9" name="Title 1"/>
          <p:cNvSpPr txBox="1">
            <a:spLocks/>
          </p:cNvSpPr>
          <p:nvPr/>
        </p:nvSpPr>
        <p:spPr>
          <a:xfrm>
            <a:off x="2510122" y="3341223"/>
            <a:ext cx="2016225" cy="80647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a:ln>
                  <a:noFill/>
                </a:ln>
                <a:solidFill>
                  <a:srgbClr val="7E38AB"/>
                </a:solidFill>
                <a:effectLst/>
                <a:uLnTx/>
                <a:uFillTx/>
                <a:latin typeface="Calibri"/>
                <a:ea typeface="+mj-ea"/>
                <a:cs typeface="+mj-cs"/>
              </a:rPr>
              <a:t>TIUJamaica</a:t>
            </a: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84044" y="2556595"/>
            <a:ext cx="724959" cy="724959"/>
          </a:xfrm>
          <a:prstGeom prst="rect">
            <a:avLst/>
          </a:prstGeom>
        </p:spPr>
      </p:pic>
      <p:sp>
        <p:nvSpPr>
          <p:cNvPr id="11" name="Title 1"/>
          <p:cNvSpPr txBox="1">
            <a:spLocks/>
          </p:cNvSpPr>
          <p:nvPr/>
        </p:nvSpPr>
        <p:spPr>
          <a:xfrm>
            <a:off x="2443245" y="2373006"/>
            <a:ext cx="7776864" cy="95505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3600" b="0" i="0" u="none" strike="noStrike" kern="1200" cap="none" spc="0" normalizeH="0" baseline="0" noProof="0" dirty="0">
                <a:ln>
                  <a:noFill/>
                </a:ln>
                <a:solidFill>
                  <a:srgbClr val="7E38AB"/>
                </a:solidFill>
                <a:effectLst/>
                <a:uLnTx/>
                <a:uFillTx/>
                <a:latin typeface="Calibri"/>
                <a:ea typeface="+mj-ea"/>
                <a:cs typeface="+mj-cs"/>
              </a:rPr>
              <a:t>www.publicsectortransformation.gov.jm</a:t>
            </a:r>
          </a:p>
        </p:txBody>
      </p:sp>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47019" y="5246761"/>
            <a:ext cx="1018896" cy="1018896"/>
          </a:xfrm>
          <a:prstGeom prst="rect">
            <a:avLst/>
          </a:prstGeom>
        </p:spPr>
      </p:pic>
      <p:sp>
        <p:nvSpPr>
          <p:cNvPr id="15" name="Title 1"/>
          <p:cNvSpPr txBox="1">
            <a:spLocks/>
          </p:cNvSpPr>
          <p:nvPr/>
        </p:nvSpPr>
        <p:spPr>
          <a:xfrm>
            <a:off x="6996551" y="5370418"/>
            <a:ext cx="4556578" cy="699928"/>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a:ln>
                  <a:noFill/>
                </a:ln>
                <a:solidFill>
                  <a:srgbClr val="7E38AB"/>
                </a:solidFill>
                <a:effectLst/>
                <a:uLnTx/>
                <a:uFillTx/>
                <a:latin typeface="Calibri"/>
                <a:ea typeface="+mj-ea"/>
                <a:cs typeface="+mj-cs"/>
              </a:rPr>
              <a:t>letusknow@transformation.gov.jm</a:t>
            </a:r>
          </a:p>
        </p:txBody>
      </p:sp>
      <p:sp>
        <p:nvSpPr>
          <p:cNvPr id="14" name="Title 1">
            <a:extLst>
              <a:ext uri="{FF2B5EF4-FFF2-40B4-BE49-F238E27FC236}">
                <a16:creationId xmlns:a16="http://schemas.microsoft.com/office/drawing/2014/main" id="{61A2F5EC-1C77-4807-813D-3004E0B13EBC}"/>
              </a:ext>
            </a:extLst>
          </p:cNvPr>
          <p:cNvSpPr txBox="1">
            <a:spLocks/>
          </p:cNvSpPr>
          <p:nvPr/>
        </p:nvSpPr>
        <p:spPr>
          <a:xfrm>
            <a:off x="6996551" y="3471425"/>
            <a:ext cx="4556578" cy="699928"/>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a:ln>
                  <a:noFill/>
                </a:ln>
                <a:solidFill>
                  <a:srgbClr val="7E38AB"/>
                </a:solidFill>
                <a:effectLst/>
                <a:uLnTx/>
                <a:uFillTx/>
                <a:latin typeface="Calibri"/>
                <a:ea typeface="+mj-ea"/>
                <a:cs typeface="+mj-cs"/>
              </a:rPr>
              <a:t>Transformation Implementation Unit</a:t>
            </a:r>
          </a:p>
        </p:txBody>
      </p:sp>
      <p:sp>
        <p:nvSpPr>
          <p:cNvPr id="16" name="Title 1">
            <a:extLst>
              <a:ext uri="{FF2B5EF4-FFF2-40B4-BE49-F238E27FC236}">
                <a16:creationId xmlns:a16="http://schemas.microsoft.com/office/drawing/2014/main" id="{F78C24E6-5A90-4A1F-98DB-1909F61B57F2}"/>
              </a:ext>
            </a:extLst>
          </p:cNvPr>
          <p:cNvSpPr txBox="1">
            <a:spLocks/>
          </p:cNvSpPr>
          <p:nvPr/>
        </p:nvSpPr>
        <p:spPr>
          <a:xfrm>
            <a:off x="7001672" y="4452661"/>
            <a:ext cx="4556578"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400" b="0" i="0" u="none" strike="noStrike" kern="1200" cap="none" spc="0" normalizeH="0" baseline="0" noProof="0" dirty="0">
                <a:ln>
                  <a:noFill/>
                </a:ln>
                <a:solidFill>
                  <a:srgbClr val="7E38AB"/>
                </a:solidFill>
                <a:effectLst/>
                <a:uLnTx/>
                <a:uFillTx/>
                <a:latin typeface="Calibri"/>
                <a:ea typeface="+mj-ea"/>
                <a:cs typeface="+mj-cs"/>
              </a:rPr>
              <a:t>Public Sector Transformation</a:t>
            </a:r>
          </a:p>
        </p:txBody>
      </p:sp>
      <p:pic>
        <p:nvPicPr>
          <p:cNvPr id="1028" name="Picture 4" descr="LinkedIn Computer Icons Social media Professional network service YouTube -  Png Linkedin Transparent png download - 901*900 - Free Transparent Linkedin  png Download. - Clip Art Library">
            <a:extLst>
              <a:ext uri="{FF2B5EF4-FFF2-40B4-BE49-F238E27FC236}">
                <a16:creationId xmlns:a16="http://schemas.microsoft.com/office/drawing/2014/main" id="{34E15153-20E7-4C49-82ED-582E52B1671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06922" y="3471425"/>
            <a:ext cx="822581" cy="818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378384"/>
      </p:ext>
    </p:extLst>
  </p:cSld>
  <p:clrMapOvr>
    <a:masterClrMapping/>
  </p:clrMapOvr>
</p:sld>
</file>

<file path=ppt/theme/theme1.xml><?xml version="1.0" encoding="utf-8"?>
<a:theme xmlns:a="http://schemas.openxmlformats.org/drawingml/2006/main" name="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_PowerPoint Template_082020.potx" id="{CD3743BA-52D7-4947-9E77-93CA9FE9396C}" vid="{B7DD7E2C-EB1B-404B-A146-E92F1423A350}"/>
    </a:ext>
  </a:extLst>
</a:theme>
</file>

<file path=ppt/theme/theme2.xml><?xml version="1.0" encoding="utf-8"?>
<a:theme xmlns:a="http://schemas.openxmlformats.org/drawingml/2006/main" name="1_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 Powerpoint" id="{091E1652-E8A2-4202-81FA-35EB14694B49}" vid="{57385CFA-4E22-4B3A-8C88-E5BCCA1EDE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227C63B8B621C4FB9AA3ECE5945D69E" ma:contentTypeVersion="7" ma:contentTypeDescription="Create a new document." ma:contentTypeScope="" ma:versionID="9b0beaa72d0ab373f9c18566505e4e51">
  <xsd:schema xmlns:xsd="http://www.w3.org/2001/XMLSchema" xmlns:xs="http://www.w3.org/2001/XMLSchema" xmlns:p="http://schemas.microsoft.com/office/2006/metadata/properties" xmlns:ns2="fef49bb5-67f9-426d-a9fc-e8d1337ac23e" targetNamespace="http://schemas.microsoft.com/office/2006/metadata/properties" ma:root="true" ma:fieldsID="69e37cfa48b778a9281566772bc2d974" ns2:_="">
    <xsd:import namespace="fef49bb5-67f9-426d-a9fc-e8d1337ac23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f49bb5-67f9-426d-a9fc-e8d1337ac2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70EFD7F-D492-42DA-AE9F-2B83B8C5EE7F}">
  <ds:schemaRefs>
    <ds:schemaRef ds:uri="http://schemas.microsoft.com/office/2006/metadata/properties"/>
    <ds:schemaRef ds:uri="fef49bb5-67f9-426d-a9fc-e8d1337ac23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customXml/itemProps2.xml><?xml version="1.0" encoding="utf-8"?>
<ds:datastoreItem xmlns:ds="http://schemas.openxmlformats.org/officeDocument/2006/customXml" ds:itemID="{4E8BD63F-B76E-44EC-938D-F3231B60E85D}">
  <ds:schemaRefs>
    <ds:schemaRef ds:uri="http://schemas.microsoft.com/sharepoint/v3/contenttype/forms"/>
  </ds:schemaRefs>
</ds:datastoreItem>
</file>

<file path=customXml/itemProps3.xml><?xml version="1.0" encoding="utf-8"?>
<ds:datastoreItem xmlns:ds="http://schemas.openxmlformats.org/officeDocument/2006/customXml" ds:itemID="{39C1D7C1-A839-4C5F-9515-81A8D3595B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f49bb5-67f9-426d-a9fc-e8d1337ac2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TIU_PowerPoint Template_082020</Template>
  <TotalTime>571</TotalTime>
  <Words>674</Words>
  <Application>Microsoft Office PowerPoint</Application>
  <PresentationFormat>Widescreen</PresentationFormat>
  <Paragraphs>84</Paragraphs>
  <Slides>7</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Calibri</vt:lpstr>
      <vt:lpstr>Segoe UI</vt:lpstr>
      <vt:lpstr>Wingdings</vt:lpstr>
      <vt:lpstr>PowerPoint-Template-27186</vt:lpstr>
      <vt:lpstr>1_PowerPoint-Template-27186</vt:lpstr>
      <vt:lpstr>PowerPoint Presentation</vt:lpstr>
      <vt:lpstr>PowerPoint Presentation</vt:lpstr>
      <vt:lpstr>PowerPoint Presentation</vt:lpstr>
      <vt:lpstr>Introduction and the Kirkpatrick method</vt:lpstr>
      <vt:lpstr>PowerPoint Presentation</vt:lpstr>
      <vt:lpstr>PowerPoint Presentation</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Anneke Clarke</dc:creator>
  <cp:lastModifiedBy>Janine Navarro</cp:lastModifiedBy>
  <cp:revision>6</cp:revision>
  <dcterms:created xsi:type="dcterms:W3CDTF">2020-08-13T22:50:54Z</dcterms:created>
  <dcterms:modified xsi:type="dcterms:W3CDTF">2022-09-23T18:58:12Z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0x0101003227C63B8B621C4FB9AA3ECE5945D69E</vt:lpwstr>
  </property>
</Properties>
</file>